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6858000" cx="12192000"/>
  <p:notesSz cx="6858000" cy="9144000"/>
  <p:embeddedFontLst>
    <p:embeddedFont>
      <p:font typeface="Helvetica Neue"/>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2" roundtripDataSignature="AMtx7mjtUwDG0pFtBi8WNPNbpnzDO/fs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HelveticaNeue-italic.fntdata"/><Relationship Id="rId20" Type="http://schemas.openxmlformats.org/officeDocument/2006/relationships/slide" Target="slides/slide16.xml"/><Relationship Id="rId42" Type="http://customschemas.google.com/relationships/presentationmetadata" Target="metadata"/><Relationship Id="rId41" Type="http://schemas.openxmlformats.org/officeDocument/2006/relationships/font" Target="fonts/HelveticaNeue-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HelveticaNeue-bold.fntdata"/><Relationship Id="rId16" Type="http://schemas.openxmlformats.org/officeDocument/2006/relationships/slide" Target="slides/slide12.xml"/><Relationship Id="rId38" Type="http://schemas.openxmlformats.org/officeDocument/2006/relationships/font" Target="fonts/HelveticaNeue-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454fb2fa1_0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ga454fb2fa1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a454fb2fa1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a454fb2fa1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Roger Tomlinson, the “Father of GIS”, initiated a GIS for the</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Canadian Land Inventory (CGIS).</a:t>
            </a:r>
            <a:endParaRPr/>
          </a:p>
        </p:txBody>
      </p:sp>
      <p:sp>
        <p:nvSpPr>
          <p:cNvPr id="171" name="Google Shape;171;ga454fb2fa1_0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454fb2fa1_0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454fb2fa1_0_1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a454fb2fa1_0_1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454fb2fa1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a454fb2fa1_0_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1960 Dr. Roger Tomlinson of Canada introduced first industry scale computer based GIS for map processing.</a:t>
            </a:r>
            <a:endParaRPr/>
          </a:p>
          <a:p>
            <a:pPr indent="0" lvl="0" marL="0" rtl="0" algn="l">
              <a:lnSpc>
                <a:spcPct val="100000"/>
              </a:lnSpc>
              <a:spcBef>
                <a:spcPts val="0"/>
              </a:spcBef>
              <a:spcAft>
                <a:spcPts val="0"/>
              </a:spcAft>
              <a:buSzPts val="1400"/>
              <a:buNone/>
            </a:pPr>
            <a:r>
              <a:rPr lang="en-US" sz="1200"/>
              <a:t>1965 Harvard Laboratory for Computer Graphics and Spatial Analysis</a:t>
            </a:r>
            <a:endParaRPr/>
          </a:p>
          <a:p>
            <a:pPr indent="0" lvl="0" marL="0" rtl="0" algn="l">
              <a:lnSpc>
                <a:spcPct val="100000"/>
              </a:lnSpc>
              <a:spcBef>
                <a:spcPts val="0"/>
              </a:spcBef>
              <a:spcAft>
                <a:spcPts val="0"/>
              </a:spcAft>
              <a:buSzPts val="1400"/>
              <a:buNone/>
            </a:pPr>
            <a:r>
              <a:rPr lang="en-US" sz="1200"/>
              <a:t>1969 Ian McHarg’s overlay techniques</a:t>
            </a:r>
            <a:endParaRPr/>
          </a:p>
          <a:p>
            <a:pPr indent="0" lvl="0" marL="0" rtl="0" algn="l">
              <a:lnSpc>
                <a:spcPct val="100000"/>
              </a:lnSpc>
              <a:spcBef>
                <a:spcPts val="0"/>
              </a:spcBef>
              <a:spcAft>
                <a:spcPts val="0"/>
              </a:spcAft>
              <a:buSzPts val="1400"/>
              <a:buNone/>
            </a:pPr>
            <a:r>
              <a:rPr lang="en-US" sz="1200"/>
              <a:t>1975 Jack Dangermond used GIS in FAO, UNESCO, </a:t>
            </a:r>
            <a:endParaRPr/>
          </a:p>
          <a:p>
            <a:pPr indent="0" lvl="0" marL="0" rtl="0" algn="l">
              <a:lnSpc>
                <a:spcPct val="100000"/>
              </a:lnSpc>
              <a:spcBef>
                <a:spcPts val="0"/>
              </a:spcBef>
              <a:spcAft>
                <a:spcPts val="0"/>
              </a:spcAft>
              <a:buSzPts val="1400"/>
              <a:buNone/>
            </a:pPr>
            <a:r>
              <a:rPr lang="en-US" sz="1200"/>
              <a:t>1979 Concept of topology was applied to spatial data</a:t>
            </a:r>
            <a:endParaRPr/>
          </a:p>
          <a:p>
            <a:pPr indent="0" lvl="0" marL="0" rtl="0" algn="l">
              <a:lnSpc>
                <a:spcPct val="100000"/>
              </a:lnSpc>
              <a:spcBef>
                <a:spcPts val="0"/>
              </a:spcBef>
              <a:spcAft>
                <a:spcPts val="0"/>
              </a:spcAft>
              <a:buSzPts val="1400"/>
              <a:buNone/>
            </a:pPr>
            <a:r>
              <a:rPr lang="en-US" sz="1200"/>
              <a:t>1982 ESRI released ArcInfo</a:t>
            </a:r>
            <a:endParaRPr sz="1200"/>
          </a:p>
          <a:p>
            <a:pPr indent="0" lvl="0" marL="0" rtl="0" algn="l">
              <a:lnSpc>
                <a:spcPct val="100000"/>
              </a:lnSpc>
              <a:spcBef>
                <a:spcPts val="0"/>
              </a:spcBef>
              <a:spcAft>
                <a:spcPts val="0"/>
              </a:spcAft>
              <a:buSzPts val="1400"/>
              <a:buNone/>
            </a:pPr>
            <a:r>
              <a:t/>
            </a:r>
            <a:endParaRPr/>
          </a:p>
        </p:txBody>
      </p:sp>
      <p:sp>
        <p:nvSpPr>
          <p:cNvPr id="192" name="Google Shape;192;ga454fb2fa1_0_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454fb2fa1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ga454fb2fa1_0_1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The 1970s were dominated by the Harvard Laboratory for Computer Graphics and</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Spatial Analysis. The Harvard Lab had major influence on the development of GIS</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until the early 1980s and still continues at a smaller scale (Goodchild et al., 1990).</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Many pioneers of newer GIS "grew up" at the Harvard lab: for example, Scott</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Morehouse who moved to ESRI was key link between ODYSSEY and the</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development of ARC/INFO; Dana Tomlin is famous for map algebra (Tomlin 1994).</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Tom Peuker is one of the inventors of the Douglas-Peuker line simplification</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(weeding) algorithm. The Harvard Lab was among first institutions that offered</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courses on GIS that at the time were highly specialised.</a:t>
            </a:r>
            <a:endParaRPr/>
          </a:p>
        </p:txBody>
      </p:sp>
      <p:sp>
        <p:nvSpPr>
          <p:cNvPr id="207" name="Google Shape;207;ga454fb2fa1_0_1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454fb2fa1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a454fb2fa1_0_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“ArcInfo was the first major commercial GIS software system and MapInfo develops</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into the first major desktop GIS product. The Global Positioning System, although</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slow to be taken up, is today a major source of data for navigation, surveying, and</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mapping” (Longley et al. 2011, p. 19-20, Table 1.4). The first SPOT satellite Earth</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Observation System was launched and designed by Centre National d’Etudes</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Spatiales (CNES) in France and developed with the participation of Sweden and</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Belgium (Wikipedia, 2012).</a:t>
            </a:r>
            <a:endParaRPr/>
          </a:p>
        </p:txBody>
      </p:sp>
      <p:sp>
        <p:nvSpPr>
          <p:cNvPr id="228" name="Google Shape;228;ga454fb2fa1_0_1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a454fb2fa1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ga454fb2fa1_0_1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During the 1990s, the vendors dominated. “Radarsat, an advanced Earth Observation</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satellite project, was developed by Canada to monitor environmental change and to</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support resource sustainability. The Radarsat project was launched on November 4,</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1995 by the Canadian Space Agency and then Canada Centre for Remote Sensing</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(CCRS). Radarsat, planned for a lifetime of five years, is equipped with Synthetic</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Aperture Radar (SAR)” (Gaea Services, 2007).</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In 1994, the European Umbrella Organisation for Geographic Information (EUROGI)</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was established in Europe. One year later, “the OpenGIS Consortium of GIS vendors,</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government agencies and users was formed to improve interoperability” (Longley et</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al., 2011). This event marks the official move from “closed” to an open system design,</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thus allowing users to combine different software modules/packages as well as</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exchange and combine data in their workflow. Developments of improved user</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interfaces led to GIS's vastly improved ease of use during the 1990s.</a:t>
            </a:r>
            <a:endParaRPr/>
          </a:p>
        </p:txBody>
      </p:sp>
      <p:sp>
        <p:nvSpPr>
          <p:cNvPr id="243" name="Google Shape;243;ga454fb2fa1_0_1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a454fb2fa1_0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ga454fb2fa1_0_1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Data warehousing since then has become part of daily GIS business. A data</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warehouse refers to “information about web sites that host large amounts of GIS</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datasets both at the nationwide (United States) and global levels. Most of the GIS</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data is available for free or for little cost” (http://gislounge.com/data-warehouses). It</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originated in the United States, where a lot of governmental data, i.e. data produced</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with tax payers money, has been made available. Open Street Map is such an</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example.</a:t>
            </a:r>
            <a:endParaRPr/>
          </a:p>
        </p:txBody>
      </p:sp>
      <p:sp>
        <p:nvSpPr>
          <p:cNvPr id="263" name="Google Shape;263;ga454fb2fa1_0_1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a454fb2fa1_0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a454fb2fa1_0_2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a454fb2fa1_0_2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Most generalized form.</a:t>
            </a:r>
            <a:endParaRPr/>
          </a:p>
        </p:txBody>
      </p:sp>
      <p:sp>
        <p:nvSpPr>
          <p:cNvPr id="296" name="Google Shape;29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454fb2fa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 name="Google Shape;93;ga454fb2fa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ga454fb2fa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a454fb2fa1_0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a454fb2fa1_0_2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a454fb2fa1_0_2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a454fb2fa1_0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a454fb2fa1_0_2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a454fb2fa1_0_2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p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We can measure the area using ground survey or other more efficient methods such as remote sensing.</a:t>
            </a:r>
            <a:endParaRPr/>
          </a:p>
        </p:txBody>
      </p:sp>
      <p:sp>
        <p:nvSpPr>
          <p:cNvPr id="359" name="Google Shape;359;p9:notes"/>
          <p:cNvSpPr txBox="1"/>
          <p:nvPr>
            <p:ph idx="12" type="sldNum"/>
          </p:nvPr>
        </p:nvSpPr>
        <p:spPr>
          <a:xfrm>
            <a:off x="3884612"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 name="Google Shape;36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0" name="Google Shape;39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a454fb2fa1_0_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a454fb2fa1_0_2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ga454fb2fa1_0_2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a454fb2fa1_0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a454fb2fa1_0_1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ga454fb2fa1_0_1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a454fb2fa1_0_2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a454fb2fa1_0_2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ga454fb2fa1_0_2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5" name="Google Shape;42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a454fb2fa1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a454fb2fa1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a454fb2fa1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3" name="Google Shape;44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a454fb2fa1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ga454fb2fa1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a454fb2fa1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a454fb2fa1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ga454fb2fa1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a454fb2fa1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a454fb2fa1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a454fb2fa1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454fb2fa1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ga454fb2fa1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a454fb2fa1_0_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ga454fb2fa1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a454fb2fa1_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ga454fb2fa1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3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www.youtube.com/watch?v=3VLGvWEuZxI&amp;t=617s" TargetMode="External"/><Relationship Id="rId4" Type="http://schemas.openxmlformats.org/officeDocument/2006/relationships/hyperlink" Target="https://www.youtube.com/watch?v=poMGRbfgp38&amp;t=157s" TargetMode="External"/><Relationship Id="rId5" Type="http://schemas.openxmlformats.org/officeDocument/2006/relationships/hyperlink" Target="https://www.youtube.com/watch?v=GXS0bsR0e7w&amp;t=7s" TargetMode="External"/><Relationship Id="rId6" Type="http://schemas.openxmlformats.org/officeDocument/2006/relationships/hyperlink" Target="https://www.youtube.com/watch?v=OePOK6nzcaY&amp;t=7s" TargetMode="External"/><Relationship Id="rId7" Type="http://schemas.openxmlformats.org/officeDocument/2006/relationships/hyperlink" Target="https://www.youtube.com/watch?v=9F7z9LLYxf8&amp;t=11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famousbio.net/roger-tomlinson-11917.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ctrTitle"/>
          </p:nvPr>
        </p:nvSpPr>
        <p:spPr>
          <a:xfrm>
            <a:off x="618564" y="3056965"/>
            <a:ext cx="10040471" cy="131361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2E75B5"/>
              </a:buClr>
              <a:buSzPts val="4800"/>
              <a:buFont typeface="Cambria"/>
              <a:buNone/>
            </a:pPr>
            <a:r>
              <a:rPr b="1" lang="en-US" sz="4800">
                <a:solidFill>
                  <a:srgbClr val="2E75B5"/>
                </a:solidFill>
                <a:latin typeface="Cambria"/>
                <a:ea typeface="Cambria"/>
                <a:cs typeface="Cambria"/>
                <a:sym typeface="Cambria"/>
              </a:rPr>
              <a:t>Introduction to </a:t>
            </a:r>
            <a:br>
              <a:rPr b="1" lang="en-US" sz="4800">
                <a:solidFill>
                  <a:srgbClr val="2E75B5"/>
                </a:solidFill>
                <a:latin typeface="Cambria"/>
                <a:ea typeface="Cambria"/>
                <a:cs typeface="Cambria"/>
                <a:sym typeface="Cambria"/>
              </a:rPr>
            </a:br>
            <a:r>
              <a:rPr b="1" lang="en-US" sz="4800">
                <a:solidFill>
                  <a:srgbClr val="2E75B5"/>
                </a:solidFill>
                <a:latin typeface="Cambria"/>
                <a:ea typeface="Cambria"/>
                <a:cs typeface="Cambria"/>
                <a:sym typeface="Cambria"/>
              </a:rPr>
              <a:t>Geographical Information System (GIS)</a:t>
            </a:r>
            <a:endParaRPr b="1" sz="4800">
              <a:solidFill>
                <a:srgbClr val="2E75B5"/>
              </a:solidFill>
              <a:latin typeface="Cambria"/>
              <a:ea typeface="Cambria"/>
              <a:cs typeface="Cambria"/>
              <a:sym typeface="Cambria"/>
            </a:endParaRPr>
          </a:p>
        </p:txBody>
      </p:sp>
      <p:sp>
        <p:nvSpPr>
          <p:cNvPr id="90" name="Google Shape;9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a454fb2fa1_0_8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64" name="Google Shape;164;ga454fb2fa1_0_85"/>
          <p:cNvSpPr txBox="1"/>
          <p:nvPr>
            <p:ph type="title"/>
          </p:nvPr>
        </p:nvSpPr>
        <p:spPr>
          <a:xfrm>
            <a:off x="8865371" y="232575"/>
            <a:ext cx="2817300" cy="8361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rgbClr val="7F7F7F"/>
              </a:buClr>
              <a:buSzPts val="4400"/>
              <a:buFont typeface="Cambria"/>
              <a:buNone/>
            </a:pPr>
            <a:r>
              <a:rPr b="1" lang="en-US" sz="2500">
                <a:solidFill>
                  <a:srgbClr val="7F7F7F"/>
                </a:solidFill>
                <a:latin typeface="Cambria"/>
                <a:ea typeface="Cambria"/>
                <a:cs typeface="Cambria"/>
                <a:sym typeface="Cambria"/>
              </a:rPr>
              <a:t>The Story of GIS</a:t>
            </a:r>
            <a:endParaRPr sz="2500">
              <a:solidFill>
                <a:srgbClr val="7F7F7F"/>
              </a:solidFill>
              <a:latin typeface="Cambria"/>
              <a:ea typeface="Cambria"/>
              <a:cs typeface="Cambria"/>
              <a:sym typeface="Cambria"/>
            </a:endParaRPr>
          </a:p>
        </p:txBody>
      </p:sp>
      <p:sp>
        <p:nvSpPr>
          <p:cNvPr id="165" name="Google Shape;165;ga454fb2fa1_0_85"/>
          <p:cNvSpPr txBox="1"/>
          <p:nvPr>
            <p:ph idx="1" type="body"/>
          </p:nvPr>
        </p:nvSpPr>
        <p:spPr>
          <a:xfrm>
            <a:off x="636900" y="1192625"/>
            <a:ext cx="5290200" cy="4396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b="1" lang="en-US"/>
              <a:t>Lee Pratt</a:t>
            </a:r>
            <a:r>
              <a:rPr lang="en-US"/>
              <a:t>’s Plan</a:t>
            </a:r>
            <a:endParaRPr/>
          </a:p>
          <a:p>
            <a:pPr indent="0" lvl="0" marL="457200" rtl="0" algn="l">
              <a:lnSpc>
                <a:spcPct val="90000"/>
              </a:lnSpc>
              <a:spcBef>
                <a:spcPts val="1000"/>
              </a:spcBef>
              <a:spcAft>
                <a:spcPts val="0"/>
              </a:spcAft>
              <a:buNone/>
            </a:pPr>
            <a:r>
              <a:t/>
            </a:r>
            <a:endParaRPr/>
          </a:p>
          <a:p>
            <a:pPr indent="-342900" lvl="0" marL="457200" rtl="0" algn="l">
              <a:lnSpc>
                <a:spcPct val="90000"/>
              </a:lnSpc>
              <a:spcBef>
                <a:spcPts val="1000"/>
              </a:spcBef>
              <a:spcAft>
                <a:spcPts val="0"/>
              </a:spcAft>
              <a:buSzPts val="1800"/>
              <a:buChar char="•"/>
            </a:pPr>
            <a:r>
              <a:rPr lang="en-US"/>
              <a:t>Sieve mapping and overlaying for analysis</a:t>
            </a:r>
            <a:endParaRPr/>
          </a:p>
          <a:p>
            <a:pPr indent="-342900" lvl="0" marL="457200" rtl="0" algn="l">
              <a:lnSpc>
                <a:spcPct val="90000"/>
              </a:lnSpc>
              <a:spcBef>
                <a:spcPts val="0"/>
              </a:spcBef>
              <a:spcAft>
                <a:spcPts val="0"/>
              </a:spcAft>
              <a:buSzPts val="1800"/>
              <a:buChar char="•"/>
            </a:pPr>
            <a:r>
              <a:rPr lang="en-US"/>
              <a:t>Estimate of 563 cartographic technicians for 3 years at a cost of 8 million canadian dollars</a:t>
            </a:r>
            <a:endParaRPr/>
          </a:p>
          <a:p>
            <a:pPr indent="0" lvl="0" marL="457200" rtl="0" algn="l">
              <a:lnSpc>
                <a:spcPct val="90000"/>
              </a:lnSpc>
              <a:spcBef>
                <a:spcPts val="1000"/>
              </a:spcBef>
              <a:spcAft>
                <a:spcPts val="0"/>
              </a:spcAft>
              <a:buNone/>
            </a:pPr>
            <a:r>
              <a:t/>
            </a:r>
            <a:endParaRPr/>
          </a:p>
        </p:txBody>
      </p:sp>
      <p:sp>
        <p:nvSpPr>
          <p:cNvPr id="166" name="Google Shape;166;ga454fb2fa1_0_85"/>
          <p:cNvSpPr txBox="1"/>
          <p:nvPr>
            <p:ph idx="1" type="body"/>
          </p:nvPr>
        </p:nvSpPr>
        <p:spPr>
          <a:xfrm>
            <a:off x="6392475" y="1230600"/>
            <a:ext cx="5290200" cy="4396800"/>
          </a:xfrm>
          <a:prstGeom prst="rect">
            <a:avLst/>
          </a:prstGeom>
          <a:noFill/>
          <a:ln>
            <a:noFill/>
          </a:ln>
        </p:spPr>
        <p:txBody>
          <a:bodyPr anchorCtr="0" anchor="t" bIns="45700" lIns="91425" spcFirstLastPara="1" rIns="91425" wrap="square" tIns="45700">
            <a:noAutofit/>
          </a:bodyPr>
          <a:lstStyle/>
          <a:p>
            <a:pPr indent="0" lvl="0" marL="457200" rtl="0" algn="l">
              <a:lnSpc>
                <a:spcPct val="90000"/>
              </a:lnSpc>
              <a:spcBef>
                <a:spcPts val="1000"/>
              </a:spcBef>
              <a:spcAft>
                <a:spcPts val="0"/>
              </a:spcAft>
              <a:buNone/>
            </a:pPr>
            <a:r>
              <a:rPr b="1" lang="en-US"/>
              <a:t>Tomlinson</a:t>
            </a:r>
            <a:r>
              <a:rPr lang="en-US"/>
              <a:t>’s Proposal</a:t>
            </a:r>
            <a:endParaRPr/>
          </a:p>
          <a:p>
            <a:pPr indent="0" lvl="0" marL="457200" rtl="0" algn="l">
              <a:lnSpc>
                <a:spcPct val="90000"/>
              </a:lnSpc>
              <a:spcBef>
                <a:spcPts val="1000"/>
              </a:spcBef>
              <a:spcAft>
                <a:spcPts val="0"/>
              </a:spcAft>
              <a:buNone/>
            </a:pPr>
            <a:r>
              <a:t/>
            </a:r>
            <a:endParaRPr/>
          </a:p>
          <a:p>
            <a:pPr indent="-342900" lvl="0" marL="457200" rtl="0" algn="l">
              <a:lnSpc>
                <a:spcPct val="90000"/>
              </a:lnSpc>
              <a:spcBef>
                <a:spcPts val="1000"/>
              </a:spcBef>
              <a:spcAft>
                <a:spcPts val="0"/>
              </a:spcAft>
              <a:buSzPts val="1800"/>
              <a:buChar char="•"/>
            </a:pPr>
            <a:r>
              <a:rPr lang="en-US"/>
              <a:t>Computer based analysis</a:t>
            </a:r>
            <a:endParaRPr/>
          </a:p>
          <a:p>
            <a:pPr indent="-342900" lvl="0" marL="457200" rtl="0" algn="l">
              <a:lnSpc>
                <a:spcPct val="90000"/>
              </a:lnSpc>
              <a:spcBef>
                <a:spcPts val="0"/>
              </a:spcBef>
              <a:spcAft>
                <a:spcPts val="0"/>
              </a:spcAft>
              <a:buSzPts val="1800"/>
              <a:buChar char="•"/>
            </a:pPr>
            <a:r>
              <a:rPr lang="en-US"/>
              <a:t>Result in weeks</a:t>
            </a:r>
            <a:endParaRPr/>
          </a:p>
          <a:p>
            <a:pPr indent="-342900" lvl="0" marL="457200" rtl="0" algn="l">
              <a:lnSpc>
                <a:spcPct val="90000"/>
              </a:lnSpc>
              <a:spcBef>
                <a:spcPts val="0"/>
              </a:spcBef>
              <a:spcAft>
                <a:spcPts val="0"/>
              </a:spcAft>
              <a:buSzPts val="1800"/>
              <a:buChar char="•"/>
            </a:pPr>
            <a:r>
              <a:rPr lang="en-US"/>
              <a:t>Less than 2 million canadian dollars</a:t>
            </a:r>
            <a:endParaRPr/>
          </a:p>
          <a:p>
            <a:pPr indent="0" lvl="0" marL="457200" rtl="0" algn="l">
              <a:lnSpc>
                <a:spcPct val="90000"/>
              </a:lnSpc>
              <a:spcBef>
                <a:spcPts val="1000"/>
              </a:spcBef>
              <a:spcAft>
                <a:spcPts val="0"/>
              </a:spcAft>
              <a:buNone/>
            </a:pPr>
            <a:r>
              <a:t/>
            </a:r>
            <a:endParaRPr/>
          </a:p>
        </p:txBody>
      </p:sp>
      <p:cxnSp>
        <p:nvCxnSpPr>
          <p:cNvPr id="167" name="Google Shape;167;ga454fb2fa1_0_85"/>
          <p:cNvCxnSpPr/>
          <p:nvPr/>
        </p:nvCxnSpPr>
        <p:spPr>
          <a:xfrm>
            <a:off x="6214200" y="1063850"/>
            <a:ext cx="50700" cy="4525500"/>
          </a:xfrm>
          <a:prstGeom prst="straightConnector1">
            <a:avLst/>
          </a:prstGeom>
          <a:noFill/>
          <a:ln cap="flat" cmpd="sng" w="76200">
            <a:solidFill>
              <a:srgbClr val="FF0000"/>
            </a:solidFill>
            <a:prstDash val="dash"/>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a454fb2fa1_0_22"/>
          <p:cNvSpPr txBox="1"/>
          <p:nvPr>
            <p:ph type="title"/>
          </p:nvPr>
        </p:nvSpPr>
        <p:spPr>
          <a:xfrm>
            <a:off x="388400" y="669075"/>
            <a:ext cx="115335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sz="3500"/>
              <a:t>Led to b</a:t>
            </a:r>
            <a:r>
              <a:rPr lang="en-US" sz="3500"/>
              <a:t>irth of </a:t>
            </a:r>
            <a:r>
              <a:rPr lang="en-US" sz="3500"/>
              <a:t>Canada Geographic Information System (CGIS)</a:t>
            </a:r>
            <a:endParaRPr sz="3500"/>
          </a:p>
        </p:txBody>
      </p:sp>
      <p:sp>
        <p:nvSpPr>
          <p:cNvPr id="174" name="Google Shape;174;ga454fb2fa1_0_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175" name="Google Shape;175;ga454fb2fa1_0_22"/>
          <p:cNvGrpSpPr/>
          <p:nvPr/>
        </p:nvGrpSpPr>
        <p:grpSpPr>
          <a:xfrm>
            <a:off x="1820495" y="2109304"/>
            <a:ext cx="8669299" cy="3927201"/>
            <a:chOff x="196062" y="1770507"/>
            <a:chExt cx="9410876" cy="4395300"/>
          </a:xfrm>
        </p:grpSpPr>
        <p:sp>
          <p:nvSpPr>
            <p:cNvPr id="176" name="Google Shape;176;ga454fb2fa1_0_22"/>
            <p:cNvSpPr/>
            <p:nvPr/>
          </p:nvSpPr>
          <p:spPr>
            <a:xfrm>
              <a:off x="6387338" y="2449512"/>
              <a:ext cx="3219600" cy="3314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7" name="Google Shape;177;ga454fb2fa1_0_22"/>
            <p:cNvSpPr/>
            <p:nvPr/>
          </p:nvSpPr>
          <p:spPr>
            <a:xfrm>
              <a:off x="196062" y="1770507"/>
              <a:ext cx="5927100" cy="43953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 name="Google Shape;178;ga454fb2fa1_0_22"/>
            <p:cNvSpPr/>
            <p:nvPr/>
          </p:nvSpPr>
          <p:spPr>
            <a:xfrm>
              <a:off x="3489833" y="3285210"/>
              <a:ext cx="2486700" cy="2857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9" name="Google Shape;179;ga454fb2fa1_0_22"/>
          <p:cNvSpPr/>
          <p:nvPr/>
        </p:nvSpPr>
        <p:spPr>
          <a:xfrm>
            <a:off x="8744386" y="2398642"/>
            <a:ext cx="1857300" cy="503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0" name="Google Shape;180;ga454fb2fa1_0_22"/>
          <p:cNvSpPr/>
          <p:nvPr/>
        </p:nvSpPr>
        <p:spPr>
          <a:xfrm>
            <a:off x="3445274" y="3244334"/>
            <a:ext cx="272400" cy="369300"/>
          </a:xfrm>
          <a:prstGeom prst="rect">
            <a:avLst/>
          </a:prstGeom>
          <a:noFill/>
          <a:ln>
            <a:noFill/>
          </a:ln>
        </p:spPr>
        <p:txBody>
          <a:bodyPr anchorCtr="0" anchor="t" bIns="45700" lIns="91425" spcFirstLastPara="1" rIns="91425" wrap="square" tIns="45700">
            <a:noAutofit/>
          </a:bodyPr>
          <a:lstStyle/>
          <a:p>
            <a:pPr indent="0" lvl="0" marL="12700" marR="0" rtl="0" algn="l">
              <a:lnSpc>
                <a:spcPct val="100000"/>
              </a:lnSpc>
              <a:spcBef>
                <a:spcPts val="0"/>
              </a:spcBef>
              <a:spcAft>
                <a:spcPts val="0"/>
              </a:spcAft>
              <a:buClr>
                <a:srgbClr val="000000"/>
              </a:buClr>
              <a:buSzPts val="1800"/>
              <a:buFont typeface="Arial"/>
              <a:buNone/>
            </a:pPr>
            <a:r>
              <a:rPr b="1" i="0" lang="en-US" sz="1800" u="none" cap="none" strike="noStrike">
                <a:solidFill>
                  <a:srgbClr val="7E7E7E"/>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p:txBody>
      </p:sp>
      <p:sp>
        <p:nvSpPr>
          <p:cNvPr id="181" name="Google Shape;181;ga454fb2fa1_0_22"/>
          <p:cNvSpPr txBox="1"/>
          <p:nvPr>
            <p:ph type="title"/>
          </p:nvPr>
        </p:nvSpPr>
        <p:spPr>
          <a:xfrm>
            <a:off x="8865371" y="232575"/>
            <a:ext cx="2817300" cy="8361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rgbClr val="7F7F7F"/>
              </a:buClr>
              <a:buSzPts val="4400"/>
              <a:buFont typeface="Cambria"/>
              <a:buNone/>
            </a:pPr>
            <a:r>
              <a:rPr b="1" lang="en-US" sz="2500">
                <a:solidFill>
                  <a:srgbClr val="7F7F7F"/>
                </a:solidFill>
                <a:latin typeface="Cambria"/>
                <a:ea typeface="Cambria"/>
                <a:cs typeface="Cambria"/>
                <a:sym typeface="Cambria"/>
              </a:rPr>
              <a:t>The Story of GIS</a:t>
            </a:r>
            <a:endParaRPr sz="2500">
              <a:solidFill>
                <a:srgbClr val="7F7F7F"/>
              </a:solidFill>
              <a:latin typeface="Cambria"/>
              <a:ea typeface="Cambria"/>
              <a:cs typeface="Cambria"/>
              <a:sym typeface="Cambr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a454fb2fa1_0_188"/>
          <p:cNvSpPr txBox="1"/>
          <p:nvPr>
            <p:ph idx="1" type="body"/>
          </p:nvPr>
        </p:nvSpPr>
        <p:spPr>
          <a:xfrm>
            <a:off x="838200" y="2872575"/>
            <a:ext cx="10515600" cy="1399800"/>
          </a:xfrm>
          <a:prstGeom prst="rect">
            <a:avLst/>
          </a:prstGeom>
        </p:spPr>
        <p:txBody>
          <a:bodyPr anchorCtr="0" anchor="t" bIns="45700" lIns="91425" spcFirstLastPara="1" rIns="91425" wrap="square" tIns="45700">
            <a:noAutofit/>
          </a:bodyPr>
          <a:lstStyle/>
          <a:p>
            <a:pPr indent="0" lvl="0" marL="2286000" rtl="0" algn="l">
              <a:spcBef>
                <a:spcPts val="1000"/>
              </a:spcBef>
              <a:spcAft>
                <a:spcPts val="0"/>
              </a:spcAft>
              <a:buNone/>
            </a:pPr>
            <a:r>
              <a:rPr b="1" lang="en-US" sz="3700"/>
              <a:t>Historical Evolution of GIS</a:t>
            </a:r>
            <a:endParaRPr b="1" sz="3700"/>
          </a:p>
        </p:txBody>
      </p:sp>
      <p:sp>
        <p:nvSpPr>
          <p:cNvPr id="188" name="Google Shape;188;ga454fb2fa1_0_18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a454fb2fa1_0_9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Times New Roman"/>
              <a:buNone/>
            </a:pPr>
            <a:r>
              <a:rPr b="1" lang="en-US">
                <a:latin typeface="Times New Roman"/>
                <a:ea typeface="Times New Roman"/>
                <a:cs typeface="Times New Roman"/>
                <a:sym typeface="Times New Roman"/>
              </a:rPr>
              <a:t>History of GIS</a:t>
            </a:r>
            <a:endParaRPr/>
          </a:p>
        </p:txBody>
      </p:sp>
      <p:sp>
        <p:nvSpPr>
          <p:cNvPr id="195" name="Google Shape;195;ga454fb2fa1_0_9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196" name="Google Shape;196;ga454fb2fa1_0_96"/>
          <p:cNvGrpSpPr/>
          <p:nvPr/>
        </p:nvGrpSpPr>
        <p:grpSpPr>
          <a:xfrm>
            <a:off x="529413" y="2093902"/>
            <a:ext cx="10941094" cy="3458071"/>
            <a:chOff x="577850" y="2175129"/>
            <a:chExt cx="9080500" cy="2371628"/>
          </a:xfrm>
        </p:grpSpPr>
        <p:sp>
          <p:nvSpPr>
            <p:cNvPr id="197" name="Google Shape;197;ga454fb2fa1_0_96"/>
            <p:cNvSpPr/>
            <p:nvPr/>
          </p:nvSpPr>
          <p:spPr>
            <a:xfrm>
              <a:off x="577850" y="2175129"/>
              <a:ext cx="9080400" cy="1905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8" name="Google Shape;198;ga454fb2fa1_0_96"/>
            <p:cNvSpPr/>
            <p:nvPr/>
          </p:nvSpPr>
          <p:spPr>
            <a:xfrm>
              <a:off x="577850" y="2175129"/>
              <a:ext cx="9080500" cy="1905000"/>
            </a:xfrm>
            <a:custGeom>
              <a:rect b="b" l="l" r="r" t="t"/>
              <a:pathLst>
                <a:path extrusionOk="0" h="1905000" w="9080500">
                  <a:moveTo>
                    <a:pt x="0" y="476250"/>
                  </a:moveTo>
                  <a:lnTo>
                    <a:pt x="6985000" y="476250"/>
                  </a:lnTo>
                  <a:lnTo>
                    <a:pt x="6985000" y="0"/>
                  </a:lnTo>
                  <a:lnTo>
                    <a:pt x="9080500" y="952500"/>
                  </a:lnTo>
                  <a:lnTo>
                    <a:pt x="6985000" y="1905000"/>
                  </a:lnTo>
                  <a:lnTo>
                    <a:pt x="6985000" y="1428750"/>
                  </a:lnTo>
                  <a:lnTo>
                    <a:pt x="0" y="1428750"/>
                  </a:lnTo>
                  <a:lnTo>
                    <a:pt x="0" y="47625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 name="Google Shape;199;ga454fb2fa1_0_96"/>
            <p:cNvSpPr txBox="1"/>
            <p:nvPr/>
          </p:nvSpPr>
          <p:spPr>
            <a:xfrm>
              <a:off x="3719576" y="2672334"/>
              <a:ext cx="1752000" cy="903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1960s</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6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Era of Innovation</a:t>
              </a:r>
              <a:endParaRPr b="0" i="0" sz="1400" u="none" cap="none" strike="noStrike">
                <a:solidFill>
                  <a:srgbClr val="000000"/>
                </a:solidFill>
                <a:latin typeface="Arial"/>
                <a:ea typeface="Arial"/>
                <a:cs typeface="Arial"/>
                <a:sym typeface="Arial"/>
              </a:endParaRPr>
            </a:p>
          </p:txBody>
        </p:sp>
        <p:sp>
          <p:nvSpPr>
            <p:cNvPr id="200" name="Google Shape;200;ga454fb2fa1_0_96"/>
            <p:cNvSpPr txBox="1"/>
            <p:nvPr/>
          </p:nvSpPr>
          <p:spPr>
            <a:xfrm>
              <a:off x="4403852" y="3651884"/>
              <a:ext cx="1169700" cy="844200"/>
            </a:xfrm>
            <a:prstGeom prst="rect">
              <a:avLst/>
            </a:prstGeom>
            <a:noFill/>
            <a:ln>
              <a:noFill/>
            </a:ln>
          </p:spPr>
          <p:txBody>
            <a:bodyPr anchorCtr="0" anchor="t" bIns="0" lIns="0" spcFirstLastPara="1" rIns="0" wrap="square" tIns="0">
              <a:noAutofit/>
            </a:bodyPr>
            <a:lstStyle/>
            <a:p>
              <a:pPr indent="0" lvl="0" marL="12700" marR="635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Design with Nature </a:t>
              </a:r>
              <a:r>
                <a:rPr b="0" i="0" lang="en-US" sz="1600" u="none" cap="none" strike="noStrike">
                  <a:solidFill>
                    <a:schemeClr val="dk1"/>
                  </a:solidFill>
                  <a:latin typeface="Arial"/>
                  <a:ea typeface="Arial"/>
                  <a:cs typeface="Arial"/>
                  <a:sym typeface="Arial"/>
                </a:rPr>
                <a:t>published by Ian McHarg</a:t>
              </a:r>
              <a:endParaRPr b="0" i="0" sz="1600" u="none" cap="none" strike="noStrike">
                <a:solidFill>
                  <a:schemeClr val="dk1"/>
                </a:solidFill>
                <a:latin typeface="Arial"/>
                <a:ea typeface="Arial"/>
                <a:cs typeface="Arial"/>
                <a:sym typeface="Arial"/>
              </a:endParaRPr>
            </a:p>
            <a:p>
              <a:pPr indent="0" lvl="0" marL="12700" marR="635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1969</a:t>
              </a:r>
              <a:endParaRPr b="0" i="0" sz="1600" u="none" cap="none" strike="noStrike">
                <a:solidFill>
                  <a:schemeClr val="dk1"/>
                </a:solidFill>
                <a:latin typeface="Arial"/>
                <a:ea typeface="Arial"/>
                <a:cs typeface="Arial"/>
                <a:sym typeface="Arial"/>
              </a:endParaRPr>
            </a:p>
          </p:txBody>
        </p:sp>
        <p:sp>
          <p:nvSpPr>
            <p:cNvPr id="201" name="Google Shape;201;ga454fb2fa1_0_96"/>
            <p:cNvSpPr txBox="1"/>
            <p:nvPr/>
          </p:nvSpPr>
          <p:spPr>
            <a:xfrm>
              <a:off x="2850260" y="3639057"/>
              <a:ext cx="1344900" cy="675300"/>
            </a:xfrm>
            <a:prstGeom prst="rect">
              <a:avLst/>
            </a:prstGeom>
            <a:noFill/>
            <a:ln>
              <a:noFill/>
            </a:ln>
          </p:spPr>
          <p:txBody>
            <a:bodyPr anchorCtr="0" anchor="t" bIns="0" lIns="0" spcFirstLastPara="1" rIns="0" wrap="square" tIns="0">
              <a:noAutofit/>
            </a:bodyPr>
            <a:lstStyle/>
            <a:p>
              <a:pPr indent="0" lvl="0" marL="80645" marR="7239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Harvard Lab established </a:t>
              </a:r>
              <a:r>
                <a:rPr b="0" i="0" lang="en-US" sz="1600" u="none" cap="none" strike="noStrike">
                  <a:solidFill>
                    <a:schemeClr val="dk1"/>
                  </a:solidFill>
                  <a:latin typeface="Arial"/>
                  <a:ea typeface="Arial"/>
                  <a:cs typeface="Arial"/>
                  <a:sym typeface="Arial"/>
                </a:rPr>
                <a:t>by</a:t>
              </a:r>
              <a:endParaRPr b="0" i="0" sz="1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Howard Fisher</a:t>
              </a:r>
              <a:endParaRPr b="0" i="0" sz="1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1965</a:t>
              </a:r>
              <a:endParaRPr b="0" i="0" sz="1600" u="none" cap="none" strike="noStrike">
                <a:solidFill>
                  <a:schemeClr val="dk1"/>
                </a:solidFill>
                <a:latin typeface="Arial"/>
                <a:ea typeface="Arial"/>
                <a:cs typeface="Arial"/>
                <a:sym typeface="Arial"/>
              </a:endParaRPr>
            </a:p>
          </p:txBody>
        </p:sp>
        <p:sp>
          <p:nvSpPr>
            <p:cNvPr id="202" name="Google Shape;202;ga454fb2fa1_0_96"/>
            <p:cNvSpPr txBox="1"/>
            <p:nvPr/>
          </p:nvSpPr>
          <p:spPr>
            <a:xfrm>
              <a:off x="578916" y="3656457"/>
              <a:ext cx="2119500" cy="844200"/>
            </a:xfrm>
            <a:prstGeom prst="rect">
              <a:avLst/>
            </a:prstGeom>
            <a:noFill/>
            <a:ln>
              <a:noFill/>
            </a:ln>
          </p:spPr>
          <p:txBody>
            <a:bodyPr anchorCtr="0" anchor="t" bIns="0" lIns="0" spcFirstLastPara="1" rIns="0" wrap="square" tIns="0">
              <a:noAutofit/>
            </a:bodyPr>
            <a:lstStyle/>
            <a:p>
              <a:pPr indent="0" lvl="0" marL="12700" marR="635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Canadian Geographic Information System </a:t>
              </a:r>
              <a:r>
                <a:rPr b="0" i="0" lang="en-US" sz="1600" u="none" cap="none" strike="noStrike">
                  <a:solidFill>
                    <a:schemeClr val="dk1"/>
                  </a:solidFill>
                  <a:latin typeface="Arial"/>
                  <a:ea typeface="Arial"/>
                  <a:cs typeface="Arial"/>
                  <a:sym typeface="Arial"/>
                </a:rPr>
                <a:t>initiated by</a:t>
              </a:r>
              <a:endParaRPr b="0" i="0" sz="1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Roger Tomlinson</a:t>
              </a:r>
              <a:endParaRPr b="0" i="0" sz="1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1960</a:t>
              </a:r>
              <a:endParaRPr b="0" i="0" sz="1600" u="none" cap="none" strike="noStrike">
                <a:solidFill>
                  <a:schemeClr val="dk1"/>
                </a:solidFill>
                <a:latin typeface="Arial"/>
                <a:ea typeface="Arial"/>
                <a:cs typeface="Arial"/>
                <a:sym typeface="Arial"/>
              </a:endParaRPr>
            </a:p>
          </p:txBody>
        </p:sp>
        <p:sp>
          <p:nvSpPr>
            <p:cNvPr id="203" name="Google Shape;203;ga454fb2fa1_0_96"/>
            <p:cNvSpPr txBox="1"/>
            <p:nvPr/>
          </p:nvSpPr>
          <p:spPr>
            <a:xfrm>
              <a:off x="6015990" y="3702557"/>
              <a:ext cx="1413600" cy="844200"/>
            </a:xfrm>
            <a:prstGeom prst="rect">
              <a:avLst/>
            </a:prstGeom>
            <a:noFill/>
            <a:ln>
              <a:noFill/>
            </a:ln>
          </p:spPr>
          <p:txBody>
            <a:bodyPr anchorCtr="0" anchor="t" bIns="0" lIns="0" spcFirstLastPara="1" rIns="0" wrap="square" tIns="0">
              <a:noAutofit/>
            </a:bodyPr>
            <a:lstStyle/>
            <a:p>
              <a:pPr indent="0" lvl="0" marL="267335"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ESRI Inc.</a:t>
              </a:r>
              <a:endParaRPr b="0" i="0" sz="1600" u="none" cap="none" strike="noStrike">
                <a:solidFill>
                  <a:schemeClr val="dk1"/>
                </a:solidFill>
                <a:latin typeface="Arial"/>
                <a:ea typeface="Arial"/>
                <a:cs typeface="Arial"/>
                <a:sym typeface="Arial"/>
              </a:endParaRPr>
            </a:p>
            <a:p>
              <a:pPr indent="242570" lvl="0" marL="12700" marR="635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formed by Jack and Laura Dangermond</a:t>
              </a:r>
              <a:endParaRPr b="0" i="0" sz="1600" u="none" cap="none" strike="noStrike">
                <a:solidFill>
                  <a:schemeClr val="dk1"/>
                </a:solidFill>
                <a:latin typeface="Arial"/>
                <a:ea typeface="Arial"/>
                <a:cs typeface="Arial"/>
                <a:sym typeface="Arial"/>
              </a:endParaRPr>
            </a:p>
            <a:p>
              <a:pPr indent="242570" lvl="0" marL="12700" marR="635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1975</a:t>
              </a:r>
              <a:endParaRPr b="0" i="0" sz="1600" u="none" cap="none" strike="noStrike">
                <a:solidFill>
                  <a:schemeClr val="dk1"/>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a454fb2fa1_0_1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Brief History of GIS: 1970s</a:t>
            </a:r>
            <a:endParaRPr/>
          </a:p>
        </p:txBody>
      </p:sp>
      <p:sp>
        <p:nvSpPr>
          <p:cNvPr id="210" name="Google Shape;210;ga454fb2fa1_0_1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211" name="Google Shape;211;ga454fb2fa1_0_110"/>
          <p:cNvGrpSpPr/>
          <p:nvPr/>
        </p:nvGrpSpPr>
        <p:grpSpPr>
          <a:xfrm>
            <a:off x="1069863" y="2245867"/>
            <a:ext cx="10058712" cy="3874970"/>
            <a:chOff x="430174" y="2016632"/>
            <a:chExt cx="9228176" cy="3874970"/>
          </a:xfrm>
        </p:grpSpPr>
        <p:sp>
          <p:nvSpPr>
            <p:cNvPr id="212" name="Google Shape;212;ga454fb2fa1_0_110"/>
            <p:cNvSpPr/>
            <p:nvPr/>
          </p:nvSpPr>
          <p:spPr>
            <a:xfrm>
              <a:off x="577850" y="2016632"/>
              <a:ext cx="9080500" cy="1905000"/>
            </a:xfrm>
            <a:custGeom>
              <a:rect b="b" l="l" r="r" t="t"/>
              <a:pathLst>
                <a:path extrusionOk="0" h="1905000" w="9080500">
                  <a:moveTo>
                    <a:pt x="0" y="476250"/>
                  </a:moveTo>
                  <a:lnTo>
                    <a:pt x="6985000" y="476250"/>
                  </a:lnTo>
                  <a:lnTo>
                    <a:pt x="6985000" y="0"/>
                  </a:lnTo>
                  <a:lnTo>
                    <a:pt x="9080500" y="952500"/>
                  </a:lnTo>
                  <a:lnTo>
                    <a:pt x="6985000" y="1904999"/>
                  </a:lnTo>
                  <a:lnTo>
                    <a:pt x="6985000" y="1428750"/>
                  </a:lnTo>
                  <a:lnTo>
                    <a:pt x="0" y="1428750"/>
                  </a:lnTo>
                  <a:lnTo>
                    <a:pt x="0" y="47625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13" name="Google Shape;213;ga454fb2fa1_0_110"/>
            <p:cNvGrpSpPr/>
            <p:nvPr/>
          </p:nvGrpSpPr>
          <p:grpSpPr>
            <a:xfrm>
              <a:off x="430174" y="2016632"/>
              <a:ext cx="9228076" cy="3874970"/>
              <a:chOff x="430174" y="2016632"/>
              <a:chExt cx="9228076" cy="3874970"/>
            </a:xfrm>
          </p:grpSpPr>
          <p:sp>
            <p:nvSpPr>
              <p:cNvPr id="214" name="Google Shape;214;ga454fb2fa1_0_110"/>
              <p:cNvSpPr/>
              <p:nvPr/>
            </p:nvSpPr>
            <p:spPr>
              <a:xfrm>
                <a:off x="3842003" y="3480308"/>
                <a:ext cx="0" cy="1524000"/>
              </a:xfrm>
              <a:custGeom>
                <a:rect b="b" l="l" r="r" t="t"/>
                <a:pathLst>
                  <a:path extrusionOk="0" h="1524000" w="120000">
                    <a:moveTo>
                      <a:pt x="0" y="0"/>
                    </a:moveTo>
                    <a:lnTo>
                      <a:pt x="0" y="1523999"/>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 name="Google Shape;215;ga454fb2fa1_0_110"/>
              <p:cNvSpPr/>
              <p:nvPr/>
            </p:nvSpPr>
            <p:spPr>
              <a:xfrm>
                <a:off x="1864232" y="3464433"/>
                <a:ext cx="0" cy="1654175"/>
              </a:xfrm>
              <a:custGeom>
                <a:rect b="b" l="l" r="r" t="t"/>
                <a:pathLst>
                  <a:path extrusionOk="0" h="1654175" w="120000">
                    <a:moveTo>
                      <a:pt x="0" y="0"/>
                    </a:moveTo>
                    <a:lnTo>
                      <a:pt x="0" y="1654174"/>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16" name="Google Shape;216;ga454fb2fa1_0_110"/>
              <p:cNvGrpSpPr/>
              <p:nvPr/>
            </p:nvGrpSpPr>
            <p:grpSpPr>
              <a:xfrm>
                <a:off x="577850" y="2016632"/>
                <a:ext cx="9080400" cy="1905000"/>
                <a:chOff x="577850" y="2016632"/>
                <a:chExt cx="9080400" cy="1905000"/>
              </a:xfrm>
            </p:grpSpPr>
            <p:sp>
              <p:nvSpPr>
                <p:cNvPr id="217" name="Google Shape;217;ga454fb2fa1_0_110"/>
                <p:cNvSpPr/>
                <p:nvPr/>
              </p:nvSpPr>
              <p:spPr>
                <a:xfrm>
                  <a:off x="577850" y="2016632"/>
                  <a:ext cx="9080400" cy="1905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8" name="Google Shape;218;ga454fb2fa1_0_110"/>
                <p:cNvSpPr txBox="1"/>
                <p:nvPr/>
              </p:nvSpPr>
              <p:spPr>
                <a:xfrm>
                  <a:off x="662127" y="2170938"/>
                  <a:ext cx="6069300" cy="12597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Lembo, 2005, modified</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76"/>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a:p>
                  <a:pPr indent="0" lvl="0" marL="1793875"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1970s</a:t>
                  </a:r>
                  <a:endParaRPr b="0" i="0" sz="4000" u="none" cap="none" strike="noStrike">
                    <a:solidFill>
                      <a:schemeClr val="dk1"/>
                    </a:solidFill>
                    <a:latin typeface="Arial"/>
                    <a:ea typeface="Arial"/>
                    <a:cs typeface="Arial"/>
                    <a:sym typeface="Arial"/>
                  </a:endParaRPr>
                </a:p>
                <a:p>
                  <a:pPr indent="0" lvl="0" marL="1795145" marR="0" rtl="0" algn="ctr">
                    <a:lnSpc>
                      <a:spcPct val="100000"/>
                    </a:lnSpc>
                    <a:spcBef>
                      <a:spcPts val="55"/>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Dominated by the Harvard Laboratory</a:t>
                  </a:r>
                  <a:endParaRPr b="0" i="0" sz="1400" u="none" cap="none" strike="noStrike">
                    <a:solidFill>
                      <a:srgbClr val="000000"/>
                    </a:solidFill>
                    <a:latin typeface="Arial"/>
                    <a:ea typeface="Arial"/>
                    <a:cs typeface="Arial"/>
                    <a:sym typeface="Arial"/>
                  </a:endParaRPr>
                </a:p>
              </p:txBody>
            </p:sp>
          </p:grpSp>
          <p:sp>
            <p:nvSpPr>
              <p:cNvPr id="219" name="Google Shape;219;ga454fb2fa1_0_110"/>
              <p:cNvSpPr txBox="1"/>
              <p:nvPr/>
            </p:nvSpPr>
            <p:spPr>
              <a:xfrm>
                <a:off x="430174" y="3549395"/>
                <a:ext cx="1219200" cy="1382400"/>
              </a:xfrm>
              <a:prstGeom prst="rect">
                <a:avLst/>
              </a:prstGeom>
              <a:noFill/>
              <a:ln>
                <a:noFill/>
              </a:ln>
            </p:spPr>
            <p:txBody>
              <a:bodyPr anchorCtr="0" anchor="t" bIns="0" lIns="0" spcFirstLastPara="1" rIns="0" wrap="square" tIns="0">
                <a:noAutofit/>
              </a:bodyPr>
              <a:lstStyle/>
              <a:p>
                <a:pPr indent="-2538" lvl="0" marL="12700" marR="635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Harvard Laboratory </a:t>
                </a:r>
                <a:r>
                  <a:rPr b="0" i="0" lang="en-US" sz="1800" u="none" cap="none" strike="noStrike">
                    <a:solidFill>
                      <a:schemeClr val="dk1"/>
                    </a:solidFill>
                    <a:latin typeface="Arial"/>
                    <a:ea typeface="Arial"/>
                    <a:cs typeface="Arial"/>
                    <a:sym typeface="Arial"/>
                  </a:rPr>
                  <a:t>ODYSSEY POLYVRT CALFORM</a:t>
                </a:r>
                <a:endParaRPr b="0" i="0" sz="1800" u="none" cap="none" strike="noStrike">
                  <a:solidFill>
                    <a:schemeClr val="dk1"/>
                  </a:solidFill>
                  <a:latin typeface="Arial"/>
                  <a:ea typeface="Arial"/>
                  <a:cs typeface="Arial"/>
                  <a:sym typeface="Arial"/>
                </a:endParaRPr>
              </a:p>
            </p:txBody>
          </p:sp>
          <p:sp>
            <p:nvSpPr>
              <p:cNvPr id="220" name="Google Shape;220;ga454fb2fa1_0_110"/>
              <p:cNvSpPr txBox="1"/>
              <p:nvPr/>
            </p:nvSpPr>
            <p:spPr>
              <a:xfrm>
                <a:off x="5661786" y="3579621"/>
                <a:ext cx="1750800" cy="1656600"/>
              </a:xfrm>
              <a:prstGeom prst="rect">
                <a:avLst/>
              </a:prstGeom>
              <a:noFill/>
              <a:ln>
                <a:noFill/>
              </a:ln>
            </p:spPr>
            <p:txBody>
              <a:bodyPr anchorCtr="0" anchor="t" bIns="0" lIns="0" spcFirstLastPara="1" rIns="0" wrap="square" tIns="0">
                <a:noAutofit/>
              </a:bodyPr>
              <a:lstStyle/>
              <a:p>
                <a:pPr indent="-635" lvl="0" marL="12700" marR="635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GIS Pioneers </a:t>
                </a:r>
                <a:r>
                  <a:rPr b="0" i="0" lang="en-US" sz="1800" u="none" cap="none" strike="noStrike">
                    <a:solidFill>
                      <a:schemeClr val="dk1"/>
                    </a:solidFill>
                    <a:latin typeface="Arial"/>
                    <a:ea typeface="Arial"/>
                    <a:cs typeface="Arial"/>
                    <a:sym typeface="Arial"/>
                  </a:rPr>
                  <a:t>Dana Tomlin Nick Chrisman Tom Peuker Scott Morehouse Denis White</a:t>
                </a:r>
                <a:endParaRPr b="0" i="0" sz="1400" u="none" cap="none" strike="noStrike">
                  <a:solidFill>
                    <a:srgbClr val="000000"/>
                  </a:solidFill>
                  <a:latin typeface="Arial"/>
                  <a:ea typeface="Arial"/>
                  <a:cs typeface="Arial"/>
                  <a:sym typeface="Arial"/>
                </a:endParaRPr>
              </a:p>
            </p:txBody>
          </p:sp>
          <p:sp>
            <p:nvSpPr>
              <p:cNvPr id="221" name="Google Shape;221;ga454fb2fa1_0_110"/>
              <p:cNvSpPr txBox="1"/>
              <p:nvPr/>
            </p:nvSpPr>
            <p:spPr>
              <a:xfrm>
                <a:off x="2027301" y="3566795"/>
                <a:ext cx="1700400" cy="833700"/>
              </a:xfrm>
              <a:prstGeom prst="rect">
                <a:avLst/>
              </a:prstGeom>
              <a:noFill/>
              <a:ln>
                <a:noFill/>
              </a:ln>
            </p:spPr>
            <p:txBody>
              <a:bodyPr anchorCtr="0" anchor="t" bIns="0" lIns="0" spcFirstLastPara="1" rIns="0" wrap="square" tIns="0">
                <a:noAutofit/>
              </a:bodyPr>
              <a:lstStyle/>
              <a:p>
                <a:pPr indent="-5715" lvl="0" marL="12700" marR="635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GIS Functions </a:t>
                </a:r>
                <a:r>
                  <a:rPr b="0" i="0" lang="en-US" sz="1800" u="none" cap="none" strike="noStrike">
                    <a:solidFill>
                      <a:schemeClr val="dk1"/>
                    </a:solidFill>
                    <a:latin typeface="Arial"/>
                    <a:ea typeface="Arial"/>
                    <a:cs typeface="Arial"/>
                    <a:sym typeface="Arial"/>
                  </a:rPr>
                  <a:t>Topology Polygon Overlay</a:t>
                </a:r>
                <a:endParaRPr b="0" i="0" sz="1800" u="none" cap="none" strike="noStrike">
                  <a:solidFill>
                    <a:schemeClr val="dk1"/>
                  </a:solidFill>
                  <a:latin typeface="Arial"/>
                  <a:ea typeface="Arial"/>
                  <a:cs typeface="Arial"/>
                  <a:sym typeface="Arial"/>
                </a:endParaRPr>
              </a:p>
            </p:txBody>
          </p:sp>
          <p:sp>
            <p:nvSpPr>
              <p:cNvPr id="222" name="Google Shape;222;ga454fb2fa1_0_110"/>
              <p:cNvSpPr txBox="1"/>
              <p:nvPr/>
            </p:nvSpPr>
            <p:spPr>
              <a:xfrm>
                <a:off x="3996690" y="3581145"/>
                <a:ext cx="1588200" cy="1108200"/>
              </a:xfrm>
              <a:prstGeom prst="rect">
                <a:avLst/>
              </a:prstGeom>
              <a:noFill/>
              <a:ln>
                <a:noFill/>
              </a:ln>
            </p:spPr>
            <p:txBody>
              <a:bodyPr anchorCtr="0" anchor="t" bIns="0" lIns="0" spcFirstLastPara="1" rIns="0" wrap="square" tIns="0">
                <a:noAutofit/>
              </a:bodyPr>
              <a:lstStyle/>
              <a:p>
                <a:pPr indent="-376555" lvl="0" marL="388620" marR="635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GIS Education </a:t>
                </a:r>
                <a:r>
                  <a:rPr b="0" i="0" lang="en-US" sz="1800" u="none" cap="none" strike="noStrike">
                    <a:solidFill>
                      <a:schemeClr val="dk1"/>
                    </a:solidFill>
                    <a:latin typeface="Arial"/>
                    <a:ea typeface="Arial"/>
                    <a:cs typeface="Arial"/>
                    <a:sym typeface="Arial"/>
                  </a:rPr>
                  <a:t>Harvard Buffalo Zurich</a:t>
                </a:r>
                <a:endParaRPr b="0" i="0" sz="1800" u="none" cap="none" strike="noStrike">
                  <a:solidFill>
                    <a:schemeClr val="dk1"/>
                  </a:solidFill>
                  <a:latin typeface="Arial"/>
                  <a:ea typeface="Arial"/>
                  <a:cs typeface="Arial"/>
                  <a:sym typeface="Arial"/>
                </a:endParaRPr>
              </a:p>
            </p:txBody>
          </p:sp>
          <p:sp>
            <p:nvSpPr>
              <p:cNvPr id="223" name="Google Shape;223;ga454fb2fa1_0_110"/>
              <p:cNvSpPr txBox="1"/>
              <p:nvPr/>
            </p:nvSpPr>
            <p:spPr>
              <a:xfrm>
                <a:off x="3120644" y="5057902"/>
                <a:ext cx="1501200" cy="833700"/>
              </a:xfrm>
              <a:prstGeom prst="rect">
                <a:avLst/>
              </a:prstGeom>
              <a:noFill/>
              <a:ln>
                <a:noFill/>
              </a:ln>
            </p:spPr>
            <p:txBody>
              <a:bodyPr anchorCtr="0" anchor="t" bIns="0" lIns="0" spcFirstLastPara="1" rIns="0" wrap="square" tIns="0">
                <a:noAutofit/>
              </a:bodyPr>
              <a:lstStyle/>
              <a:p>
                <a:pPr indent="-234950" lvl="0" marL="247015" marR="635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Bureau of the Census </a:t>
                </a:r>
                <a:r>
                  <a:rPr b="0" i="0" lang="en-US" sz="1800" u="none" cap="none" strike="noStrike">
                    <a:solidFill>
                      <a:schemeClr val="dk1"/>
                    </a:solidFill>
                    <a:latin typeface="Arial"/>
                    <a:ea typeface="Arial"/>
                    <a:cs typeface="Arial"/>
                    <a:sym typeface="Arial"/>
                  </a:rPr>
                  <a:t>DIME File</a:t>
                </a:r>
                <a:endParaRPr b="0" i="0" sz="1400" u="none" cap="none" strike="noStrike">
                  <a:solidFill>
                    <a:srgbClr val="000000"/>
                  </a:solidFill>
                  <a:latin typeface="Arial"/>
                  <a:ea typeface="Arial"/>
                  <a:cs typeface="Arial"/>
                  <a:sym typeface="Arial"/>
                </a:endParaRPr>
              </a:p>
            </p:txBody>
          </p:sp>
          <p:sp>
            <p:nvSpPr>
              <p:cNvPr id="224" name="Google Shape;224;ga454fb2fa1_0_110"/>
              <p:cNvSpPr txBox="1"/>
              <p:nvPr/>
            </p:nvSpPr>
            <p:spPr>
              <a:xfrm>
                <a:off x="1332991" y="5187950"/>
                <a:ext cx="1063500" cy="2850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LANDSAT</a:t>
                </a:r>
                <a:endParaRPr b="0" i="0" sz="1800" u="none" cap="none" strike="noStrike">
                  <a:solidFill>
                    <a:schemeClr val="dk1"/>
                  </a:solidFill>
                  <a:latin typeface="Arial"/>
                  <a:ea typeface="Arial"/>
                  <a:cs typeface="Arial"/>
                  <a:sym typeface="Arial"/>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a454fb2fa1_0_1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Brief History of GIS: 1980s</a:t>
            </a:r>
            <a:br>
              <a:rPr lang="en-US"/>
            </a:br>
            <a:endParaRPr/>
          </a:p>
        </p:txBody>
      </p:sp>
      <p:sp>
        <p:nvSpPr>
          <p:cNvPr id="231" name="Google Shape;231;ga454fb2fa1_0_1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232" name="Google Shape;232;ga454fb2fa1_0_130"/>
          <p:cNvGrpSpPr/>
          <p:nvPr/>
        </p:nvGrpSpPr>
        <p:grpSpPr>
          <a:xfrm>
            <a:off x="1069852" y="2261311"/>
            <a:ext cx="10058470" cy="4011846"/>
            <a:chOff x="577850" y="2261235"/>
            <a:chExt cx="9080500" cy="3145559"/>
          </a:xfrm>
        </p:grpSpPr>
        <p:sp>
          <p:nvSpPr>
            <p:cNvPr id="233" name="Google Shape;233;ga454fb2fa1_0_130"/>
            <p:cNvSpPr/>
            <p:nvPr/>
          </p:nvSpPr>
          <p:spPr>
            <a:xfrm>
              <a:off x="577850" y="2261235"/>
              <a:ext cx="9080400" cy="1905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4" name="Google Shape;234;ga454fb2fa1_0_130"/>
            <p:cNvSpPr/>
            <p:nvPr/>
          </p:nvSpPr>
          <p:spPr>
            <a:xfrm>
              <a:off x="577850" y="2261235"/>
              <a:ext cx="9080500" cy="1905000"/>
            </a:xfrm>
            <a:custGeom>
              <a:rect b="b" l="l" r="r" t="t"/>
              <a:pathLst>
                <a:path extrusionOk="0" h="1905000" w="9080500">
                  <a:moveTo>
                    <a:pt x="0" y="476250"/>
                  </a:moveTo>
                  <a:lnTo>
                    <a:pt x="6985000" y="476250"/>
                  </a:lnTo>
                  <a:lnTo>
                    <a:pt x="6985000" y="0"/>
                  </a:lnTo>
                  <a:lnTo>
                    <a:pt x="9080500" y="952500"/>
                  </a:lnTo>
                  <a:lnTo>
                    <a:pt x="6985000" y="1905000"/>
                  </a:lnTo>
                  <a:lnTo>
                    <a:pt x="6985000" y="1428750"/>
                  </a:lnTo>
                  <a:lnTo>
                    <a:pt x="0" y="1428750"/>
                  </a:lnTo>
                  <a:lnTo>
                    <a:pt x="0" y="47625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5" name="Google Shape;235;ga454fb2fa1_0_130"/>
            <p:cNvSpPr txBox="1"/>
            <p:nvPr/>
          </p:nvSpPr>
          <p:spPr>
            <a:xfrm>
              <a:off x="3161792" y="2742946"/>
              <a:ext cx="2865900" cy="932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1980s</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55"/>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Era of Commercialisation</a:t>
              </a:r>
              <a:endParaRPr b="0" i="0" sz="1400" u="none" cap="none" strike="noStrike">
                <a:solidFill>
                  <a:srgbClr val="000000"/>
                </a:solidFill>
                <a:latin typeface="Arial"/>
                <a:ea typeface="Arial"/>
                <a:cs typeface="Arial"/>
                <a:sym typeface="Arial"/>
              </a:endParaRPr>
            </a:p>
          </p:txBody>
        </p:sp>
        <p:sp>
          <p:nvSpPr>
            <p:cNvPr id="236" name="Google Shape;236;ga454fb2fa1_0_130"/>
            <p:cNvSpPr txBox="1"/>
            <p:nvPr/>
          </p:nvSpPr>
          <p:spPr>
            <a:xfrm>
              <a:off x="670661" y="3760596"/>
              <a:ext cx="1181700" cy="1382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Vector GIS</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ARC/INFO</a:t>
              </a:r>
              <a:endParaRPr b="0" i="0" sz="1800" u="none" cap="none" strike="noStrike">
                <a:solidFill>
                  <a:schemeClr val="dk1"/>
                </a:solidFill>
                <a:latin typeface="Arial"/>
                <a:ea typeface="Arial"/>
                <a:cs typeface="Arial"/>
                <a:sym typeface="Arial"/>
              </a:endParaRPr>
            </a:p>
            <a:p>
              <a:pPr indent="-633" lvl="0" marL="116203" marR="107313"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Strings MapInfo AutoCAD</a:t>
              </a:r>
              <a:endParaRPr b="0" i="0" sz="1800" u="none" cap="none" strike="noStrike">
                <a:solidFill>
                  <a:schemeClr val="dk1"/>
                </a:solidFill>
                <a:latin typeface="Arial"/>
                <a:ea typeface="Arial"/>
                <a:cs typeface="Arial"/>
                <a:sym typeface="Arial"/>
              </a:endParaRPr>
            </a:p>
          </p:txBody>
        </p:sp>
        <p:sp>
          <p:nvSpPr>
            <p:cNvPr id="237" name="Google Shape;237;ga454fb2fa1_0_130"/>
            <p:cNvSpPr txBox="1"/>
            <p:nvPr/>
          </p:nvSpPr>
          <p:spPr>
            <a:xfrm>
              <a:off x="2653410" y="3749294"/>
              <a:ext cx="1761600" cy="1657500"/>
            </a:xfrm>
            <a:prstGeom prst="rect">
              <a:avLst/>
            </a:prstGeom>
            <a:noFill/>
            <a:ln>
              <a:noFill/>
            </a:ln>
          </p:spPr>
          <p:txBody>
            <a:bodyPr anchorCtr="0" anchor="t" bIns="0" lIns="0" spcFirstLastPara="1" rIns="0" wrap="square" tIns="0">
              <a:noAutofit/>
            </a:bodyPr>
            <a:lstStyle/>
            <a:p>
              <a:pPr indent="-3810" lvl="0" marL="12700" marR="635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Computational Geometry </a:t>
              </a:r>
              <a:r>
                <a:rPr b="0" i="0" lang="en-US" sz="1800" u="none" cap="none" strike="noStrike">
                  <a:solidFill>
                    <a:schemeClr val="dk1"/>
                  </a:solidFill>
                  <a:latin typeface="Arial"/>
                  <a:ea typeface="Arial"/>
                  <a:cs typeface="Arial"/>
                  <a:sym typeface="Arial"/>
                </a:rPr>
                <a:t>Rubbersheeting Polygon Overlay Edge Matching Network Analysis</a:t>
              </a:r>
              <a:endParaRPr b="0" i="0" sz="1800" u="none" cap="none" strike="noStrike">
                <a:solidFill>
                  <a:schemeClr val="dk1"/>
                </a:solidFill>
                <a:latin typeface="Arial"/>
                <a:ea typeface="Arial"/>
                <a:cs typeface="Arial"/>
                <a:sym typeface="Arial"/>
              </a:endParaRPr>
            </a:p>
          </p:txBody>
        </p:sp>
        <p:sp>
          <p:nvSpPr>
            <p:cNvPr id="238" name="Google Shape;238;ga454fb2fa1_0_130"/>
            <p:cNvSpPr txBox="1"/>
            <p:nvPr/>
          </p:nvSpPr>
          <p:spPr>
            <a:xfrm>
              <a:off x="4964938" y="3749294"/>
              <a:ext cx="1864500" cy="1382400"/>
            </a:xfrm>
            <a:prstGeom prst="rect">
              <a:avLst/>
            </a:prstGeom>
            <a:noFill/>
            <a:ln>
              <a:noFill/>
            </a:ln>
          </p:spPr>
          <p:txBody>
            <a:bodyPr anchorCtr="0" anchor="t" bIns="0" lIns="0" spcFirstLastPara="1" rIns="0" wrap="square" tIns="0">
              <a:noAutofit/>
            </a:bodyPr>
            <a:lstStyle/>
            <a:p>
              <a:pPr indent="-2538" lvl="0" marL="12700" marR="635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Supporting Technology </a:t>
              </a:r>
              <a:r>
                <a:rPr b="0" i="0" lang="en-US" sz="1800" u="none" cap="none" strike="noStrike">
                  <a:solidFill>
                    <a:schemeClr val="dk1"/>
                  </a:solidFill>
                  <a:latin typeface="Arial"/>
                  <a:ea typeface="Arial"/>
                  <a:cs typeface="Arial"/>
                  <a:sym typeface="Arial"/>
                </a:rPr>
                <a:t>Global Positioning System (GPS) SPOT</a:t>
              </a:r>
              <a:endParaRPr b="0" i="0" sz="1400" u="none" cap="none" strike="noStrike">
                <a:solidFill>
                  <a:srgbClr val="000000"/>
                </a:solidFill>
                <a:latin typeface="Arial"/>
                <a:ea typeface="Arial"/>
                <a:cs typeface="Arial"/>
                <a:sym typeface="Arial"/>
              </a:endParaRPr>
            </a:p>
          </p:txBody>
        </p:sp>
        <p:sp>
          <p:nvSpPr>
            <p:cNvPr id="239" name="Google Shape;239;ga454fb2fa1_0_130"/>
            <p:cNvSpPr txBox="1"/>
            <p:nvPr/>
          </p:nvSpPr>
          <p:spPr>
            <a:xfrm>
              <a:off x="768807" y="2276347"/>
              <a:ext cx="1310700" cy="1638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Lembo, 2005, modified</a:t>
              </a:r>
              <a:endParaRPr b="0" i="0" sz="1000" u="none" cap="none" strike="noStrike">
                <a:solidFill>
                  <a:schemeClr val="dk1"/>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a454fb2fa1_0_14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Brief History of GIS: 1990s</a:t>
            </a:r>
            <a:endParaRPr/>
          </a:p>
        </p:txBody>
      </p:sp>
      <p:sp>
        <p:nvSpPr>
          <p:cNvPr id="246" name="Google Shape;246;ga454fb2fa1_0_14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247" name="Google Shape;247;ga454fb2fa1_0_144"/>
          <p:cNvGrpSpPr/>
          <p:nvPr/>
        </p:nvGrpSpPr>
        <p:grpSpPr>
          <a:xfrm>
            <a:off x="689806" y="2253580"/>
            <a:ext cx="10438241" cy="4384444"/>
            <a:chOff x="206032" y="2253488"/>
            <a:chExt cx="9455785" cy="3809910"/>
          </a:xfrm>
        </p:grpSpPr>
        <p:sp>
          <p:nvSpPr>
            <p:cNvPr id="248" name="Google Shape;248;ga454fb2fa1_0_144"/>
            <p:cNvSpPr/>
            <p:nvPr/>
          </p:nvSpPr>
          <p:spPr>
            <a:xfrm>
              <a:off x="206032" y="2286000"/>
              <a:ext cx="9455400" cy="1905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9" name="Google Shape;249;ga454fb2fa1_0_144"/>
            <p:cNvSpPr/>
            <p:nvPr/>
          </p:nvSpPr>
          <p:spPr>
            <a:xfrm>
              <a:off x="206032" y="2286000"/>
              <a:ext cx="9455785" cy="1905000"/>
            </a:xfrm>
            <a:custGeom>
              <a:rect b="b" l="l" r="r" t="t"/>
              <a:pathLst>
                <a:path extrusionOk="0" h="1905000" w="9455785">
                  <a:moveTo>
                    <a:pt x="0" y="476250"/>
                  </a:moveTo>
                  <a:lnTo>
                    <a:pt x="7359865" y="476250"/>
                  </a:lnTo>
                  <a:lnTo>
                    <a:pt x="7359865" y="0"/>
                  </a:lnTo>
                  <a:lnTo>
                    <a:pt x="9455365" y="952500"/>
                  </a:lnTo>
                  <a:lnTo>
                    <a:pt x="7359865" y="1905000"/>
                  </a:lnTo>
                  <a:lnTo>
                    <a:pt x="7359865" y="1428750"/>
                  </a:lnTo>
                  <a:lnTo>
                    <a:pt x="0" y="1428750"/>
                  </a:lnTo>
                  <a:lnTo>
                    <a:pt x="0" y="47625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50" name="Google Shape;250;ga454fb2fa1_0_144"/>
            <p:cNvGrpSpPr/>
            <p:nvPr/>
          </p:nvGrpSpPr>
          <p:grpSpPr>
            <a:xfrm>
              <a:off x="387197" y="2253488"/>
              <a:ext cx="7772758" cy="3809910"/>
              <a:chOff x="387197" y="2253488"/>
              <a:chExt cx="7772758" cy="3809910"/>
            </a:xfrm>
          </p:grpSpPr>
          <p:sp>
            <p:nvSpPr>
              <p:cNvPr id="251" name="Google Shape;251;ga454fb2fa1_0_144"/>
              <p:cNvSpPr txBox="1"/>
              <p:nvPr/>
            </p:nvSpPr>
            <p:spPr>
              <a:xfrm>
                <a:off x="657555" y="2767710"/>
                <a:ext cx="7502400" cy="932100"/>
              </a:xfrm>
              <a:prstGeom prst="rect">
                <a:avLst/>
              </a:prstGeom>
              <a:noFill/>
              <a:ln>
                <a:noFill/>
              </a:ln>
            </p:spPr>
            <p:txBody>
              <a:bodyPr anchorCtr="0" anchor="t" bIns="0" lIns="0" spcFirstLastPara="1" rIns="0" wrap="square" tIns="0">
                <a:noAutofit/>
              </a:bodyPr>
              <a:lstStyle/>
              <a:p>
                <a:pPr indent="0" lvl="0" marL="635"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1990s</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55"/>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Major Changes and Development in GIS Software and Technology</a:t>
                </a:r>
                <a:endParaRPr b="0" i="0" sz="1400" u="none" cap="none" strike="noStrike">
                  <a:solidFill>
                    <a:srgbClr val="000000"/>
                  </a:solidFill>
                  <a:latin typeface="Arial"/>
                  <a:ea typeface="Arial"/>
                  <a:cs typeface="Arial"/>
                  <a:sym typeface="Arial"/>
                </a:endParaRPr>
              </a:p>
            </p:txBody>
          </p:sp>
          <p:sp>
            <p:nvSpPr>
              <p:cNvPr id="252" name="Google Shape;252;ga454fb2fa1_0_144"/>
              <p:cNvSpPr txBox="1"/>
              <p:nvPr/>
            </p:nvSpPr>
            <p:spPr>
              <a:xfrm>
                <a:off x="387197" y="3787140"/>
                <a:ext cx="1341900" cy="1931100"/>
              </a:xfrm>
              <a:prstGeom prst="rect">
                <a:avLst/>
              </a:prstGeom>
              <a:noFill/>
              <a:ln>
                <a:noFill/>
              </a:ln>
            </p:spPr>
            <p:txBody>
              <a:bodyPr anchorCtr="0" anchor="t" bIns="0" lIns="0" spcFirstLastPara="1" rIns="0" wrap="square" tIns="0">
                <a:noAutofit/>
              </a:bodyPr>
              <a:lstStyle/>
              <a:p>
                <a:pPr indent="0" lvl="0" marL="12700" marR="635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Workstation GIS </a:t>
                </a:r>
                <a:r>
                  <a:rPr b="0" i="0" lang="en-US" sz="1800" u="none" cap="none" strike="noStrike">
                    <a:solidFill>
                      <a:schemeClr val="dk1"/>
                    </a:solidFill>
                    <a:latin typeface="Arial"/>
                    <a:ea typeface="Arial"/>
                    <a:cs typeface="Arial"/>
                    <a:sym typeface="Arial"/>
                  </a:rPr>
                  <a:t>ARC/INFO</a:t>
                </a:r>
                <a:endParaRPr b="0" i="0" sz="1800" u="none" cap="none" strike="noStrike">
                  <a:solidFill>
                    <a:schemeClr val="dk1"/>
                  </a:solidFill>
                  <a:latin typeface="Arial"/>
                  <a:ea typeface="Arial"/>
                  <a:cs typeface="Arial"/>
                  <a:sym typeface="Arial"/>
                </a:endParaRPr>
              </a:p>
              <a:p>
                <a:pPr indent="0" lvl="0" marL="195580" marR="186055"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System 9 GDS MGE</a:t>
                </a:r>
                <a:endParaRPr b="0" i="0" sz="1800" u="none" cap="none" strike="noStrike">
                  <a:solidFill>
                    <a:schemeClr val="dk1"/>
                  </a:solidFill>
                  <a:latin typeface="Arial"/>
                  <a:ea typeface="Arial"/>
                  <a:cs typeface="Arial"/>
                  <a:sym typeface="Arial"/>
                </a:endParaRPr>
              </a:p>
              <a:p>
                <a:pPr indent="0" lvl="0" marL="3175"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GeoVision</a:t>
                </a:r>
                <a:endParaRPr b="0" i="0" sz="1800" u="none" cap="none" strike="noStrike">
                  <a:solidFill>
                    <a:schemeClr val="dk1"/>
                  </a:solidFill>
                  <a:latin typeface="Arial"/>
                  <a:ea typeface="Arial"/>
                  <a:cs typeface="Arial"/>
                  <a:sym typeface="Arial"/>
                </a:endParaRPr>
              </a:p>
            </p:txBody>
          </p:sp>
          <p:sp>
            <p:nvSpPr>
              <p:cNvPr id="253" name="Google Shape;253;ga454fb2fa1_0_144"/>
              <p:cNvSpPr txBox="1"/>
              <p:nvPr/>
            </p:nvSpPr>
            <p:spPr>
              <a:xfrm>
                <a:off x="2242566" y="3774313"/>
                <a:ext cx="1714500" cy="1382400"/>
              </a:xfrm>
              <a:prstGeom prst="rect">
                <a:avLst/>
              </a:prstGeom>
              <a:noFill/>
              <a:ln>
                <a:noFill/>
              </a:ln>
            </p:spPr>
            <p:txBody>
              <a:bodyPr anchorCtr="0" anchor="t" bIns="0" lIns="0" spcFirstLastPara="1" rIns="0" wrap="square" tIns="0">
                <a:noAutofit/>
              </a:bodyPr>
              <a:lstStyle/>
              <a:p>
                <a:pPr indent="0" lvl="0" marL="12700" marR="635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Migration to PC </a:t>
                </a:r>
                <a:r>
                  <a:rPr b="0" i="0" lang="en-US" sz="1800" u="none" cap="none" strike="noStrike">
                    <a:solidFill>
                      <a:schemeClr val="dk1"/>
                    </a:solidFill>
                    <a:latin typeface="Arial"/>
                    <a:ea typeface="Arial"/>
                    <a:cs typeface="Arial"/>
                    <a:sym typeface="Arial"/>
                  </a:rPr>
                  <a:t>ArcView MapInfo Microstation AutoDesk</a:t>
                </a:r>
                <a:endParaRPr b="0" i="0" sz="1800" u="none" cap="none" strike="noStrike">
                  <a:solidFill>
                    <a:schemeClr val="dk1"/>
                  </a:solidFill>
                  <a:latin typeface="Arial"/>
                  <a:ea typeface="Arial"/>
                  <a:cs typeface="Arial"/>
                  <a:sym typeface="Arial"/>
                </a:endParaRPr>
              </a:p>
            </p:txBody>
          </p:sp>
          <p:sp>
            <p:nvSpPr>
              <p:cNvPr id="254" name="Google Shape;254;ga454fb2fa1_0_144"/>
              <p:cNvSpPr txBox="1"/>
              <p:nvPr/>
            </p:nvSpPr>
            <p:spPr>
              <a:xfrm>
                <a:off x="4520565" y="3787140"/>
                <a:ext cx="2358900" cy="1382400"/>
              </a:xfrm>
              <a:prstGeom prst="rect">
                <a:avLst/>
              </a:prstGeom>
              <a:noFill/>
              <a:ln>
                <a:noFill/>
              </a:ln>
            </p:spPr>
            <p:txBody>
              <a:bodyPr anchorCtr="0" anchor="t" bIns="0" lIns="0" spcFirstLastPara="1" rIns="0" wrap="square" tIns="0">
                <a:noAutofit/>
              </a:bodyPr>
              <a:lstStyle/>
              <a:p>
                <a:pPr indent="-1903" lvl="0" marL="12700" marR="635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From Closed to Open </a:t>
                </a:r>
                <a:r>
                  <a:rPr b="0" i="0" lang="en-US" sz="1800" u="none" cap="none" strike="noStrike">
                    <a:solidFill>
                      <a:schemeClr val="dk1"/>
                    </a:solidFill>
                    <a:latin typeface="Arial"/>
                    <a:ea typeface="Arial"/>
                    <a:cs typeface="Arial"/>
                    <a:sym typeface="Arial"/>
                  </a:rPr>
                  <a:t>Integration of MS Tools OO Programming ActiveX</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Adoption within IT</a:t>
                </a:r>
                <a:endParaRPr b="0" i="0" sz="1800" u="none" cap="none" strike="noStrike">
                  <a:solidFill>
                    <a:schemeClr val="dk1"/>
                  </a:solidFill>
                  <a:latin typeface="Arial"/>
                  <a:ea typeface="Arial"/>
                  <a:cs typeface="Arial"/>
                  <a:sym typeface="Arial"/>
                </a:endParaRPr>
              </a:p>
            </p:txBody>
          </p:sp>
          <p:sp>
            <p:nvSpPr>
              <p:cNvPr id="255" name="Google Shape;255;ga454fb2fa1_0_144"/>
              <p:cNvSpPr/>
              <p:nvPr/>
            </p:nvSpPr>
            <p:spPr>
              <a:xfrm>
                <a:off x="4235450" y="3743325"/>
                <a:ext cx="0" cy="1631950"/>
              </a:xfrm>
              <a:custGeom>
                <a:rect b="b" l="l" r="r" t="t"/>
                <a:pathLst>
                  <a:path extrusionOk="0" h="1631950" w="120000">
                    <a:moveTo>
                      <a:pt x="0" y="0"/>
                    </a:moveTo>
                    <a:lnTo>
                      <a:pt x="0" y="163195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6" name="Google Shape;256;ga454fb2fa1_0_144"/>
              <p:cNvSpPr txBox="1"/>
              <p:nvPr/>
            </p:nvSpPr>
            <p:spPr>
              <a:xfrm>
                <a:off x="3600958" y="5508345"/>
                <a:ext cx="1252200" cy="2850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RADARSAT</a:t>
                </a:r>
                <a:endParaRPr b="0" i="0" sz="1800" u="none" cap="none" strike="noStrike">
                  <a:solidFill>
                    <a:schemeClr val="dk1"/>
                  </a:solidFill>
                  <a:latin typeface="Arial"/>
                  <a:ea typeface="Arial"/>
                  <a:cs typeface="Arial"/>
                  <a:sym typeface="Arial"/>
                </a:endParaRPr>
              </a:p>
            </p:txBody>
          </p:sp>
          <p:sp>
            <p:nvSpPr>
              <p:cNvPr id="257" name="Google Shape;257;ga454fb2fa1_0_144"/>
              <p:cNvSpPr/>
              <p:nvPr/>
            </p:nvSpPr>
            <p:spPr>
              <a:xfrm>
                <a:off x="1982597" y="3757676"/>
                <a:ext cx="0" cy="1874520"/>
              </a:xfrm>
              <a:custGeom>
                <a:rect b="b" l="l" r="r" t="t"/>
                <a:pathLst>
                  <a:path extrusionOk="0" h="1874520" w="120000">
                    <a:moveTo>
                      <a:pt x="0" y="0"/>
                    </a:moveTo>
                    <a:lnTo>
                      <a:pt x="0" y="1874075"/>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8" name="Google Shape;258;ga454fb2fa1_0_144"/>
              <p:cNvSpPr txBox="1"/>
              <p:nvPr/>
            </p:nvSpPr>
            <p:spPr>
              <a:xfrm>
                <a:off x="1510664" y="5778398"/>
                <a:ext cx="927000" cy="2850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EUROGI</a:t>
                </a:r>
                <a:endParaRPr b="0" i="0" sz="1800" u="none" cap="none" strike="noStrike">
                  <a:solidFill>
                    <a:schemeClr val="dk1"/>
                  </a:solidFill>
                  <a:latin typeface="Arial"/>
                  <a:ea typeface="Arial"/>
                  <a:cs typeface="Arial"/>
                  <a:sym typeface="Arial"/>
                </a:endParaRPr>
              </a:p>
            </p:txBody>
          </p:sp>
          <p:sp>
            <p:nvSpPr>
              <p:cNvPr id="259" name="Google Shape;259;ga454fb2fa1_0_144"/>
              <p:cNvSpPr txBox="1"/>
              <p:nvPr/>
            </p:nvSpPr>
            <p:spPr>
              <a:xfrm>
                <a:off x="524052" y="2253488"/>
                <a:ext cx="1310700" cy="1638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Lembo, 2005, modified</a:t>
                </a:r>
                <a:endParaRPr b="0" i="0" sz="1000" u="none" cap="none" strike="noStrike">
                  <a:solidFill>
                    <a:schemeClr val="dk1"/>
                  </a:solidFill>
                  <a:latin typeface="Arial"/>
                  <a:ea typeface="Arial"/>
                  <a:cs typeface="Arial"/>
                  <a:sym typeface="Arial"/>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a454fb2fa1_0_163"/>
          <p:cNvSpPr txBox="1"/>
          <p:nvPr>
            <p:ph type="title"/>
          </p:nvPr>
        </p:nvSpPr>
        <p:spPr>
          <a:xfrm>
            <a:off x="1044796" y="259694"/>
            <a:ext cx="10058400" cy="1609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Brief History of GIS: 2000s</a:t>
            </a:r>
            <a:endParaRPr/>
          </a:p>
        </p:txBody>
      </p:sp>
      <p:sp>
        <p:nvSpPr>
          <p:cNvPr id="266" name="Google Shape;266;ga454fb2fa1_0_16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267" name="Google Shape;267;ga454fb2fa1_0_163"/>
          <p:cNvGrpSpPr/>
          <p:nvPr/>
        </p:nvGrpSpPr>
        <p:grpSpPr>
          <a:xfrm>
            <a:off x="481699" y="1620901"/>
            <a:ext cx="11068893" cy="4447484"/>
            <a:chOff x="481685" y="1620901"/>
            <a:chExt cx="9176665" cy="4447484"/>
          </a:xfrm>
        </p:grpSpPr>
        <p:sp>
          <p:nvSpPr>
            <p:cNvPr id="268" name="Google Shape;268;ga454fb2fa1_0_163"/>
            <p:cNvSpPr/>
            <p:nvPr/>
          </p:nvSpPr>
          <p:spPr>
            <a:xfrm>
              <a:off x="577850" y="2590800"/>
              <a:ext cx="9080400" cy="1905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9" name="Google Shape;269;ga454fb2fa1_0_163"/>
            <p:cNvSpPr/>
            <p:nvPr/>
          </p:nvSpPr>
          <p:spPr>
            <a:xfrm>
              <a:off x="577850" y="2590800"/>
              <a:ext cx="9080500" cy="1905000"/>
            </a:xfrm>
            <a:custGeom>
              <a:rect b="b" l="l" r="r" t="t"/>
              <a:pathLst>
                <a:path extrusionOk="0" h="1905000" w="9080500">
                  <a:moveTo>
                    <a:pt x="0" y="476250"/>
                  </a:moveTo>
                  <a:lnTo>
                    <a:pt x="6985000" y="476250"/>
                  </a:lnTo>
                  <a:lnTo>
                    <a:pt x="6985000" y="0"/>
                  </a:lnTo>
                  <a:lnTo>
                    <a:pt x="9080500" y="952500"/>
                  </a:lnTo>
                  <a:lnTo>
                    <a:pt x="6985000" y="1905000"/>
                  </a:lnTo>
                  <a:lnTo>
                    <a:pt x="6985000" y="1428750"/>
                  </a:lnTo>
                  <a:lnTo>
                    <a:pt x="0" y="1428750"/>
                  </a:lnTo>
                  <a:lnTo>
                    <a:pt x="0" y="47625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0" name="Google Shape;270;ga454fb2fa1_0_163"/>
            <p:cNvSpPr/>
            <p:nvPr/>
          </p:nvSpPr>
          <p:spPr>
            <a:xfrm>
              <a:off x="6828028" y="2284602"/>
              <a:ext cx="0" cy="779780"/>
            </a:xfrm>
            <a:custGeom>
              <a:rect b="b" l="l" r="r" t="t"/>
              <a:pathLst>
                <a:path extrusionOk="0" h="779780" w="120000">
                  <a:moveTo>
                    <a:pt x="0" y="0"/>
                  </a:moveTo>
                  <a:lnTo>
                    <a:pt x="0" y="77965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1" name="Google Shape;271;ga454fb2fa1_0_163"/>
            <p:cNvSpPr/>
            <p:nvPr/>
          </p:nvSpPr>
          <p:spPr>
            <a:xfrm>
              <a:off x="2939414" y="4022725"/>
              <a:ext cx="0" cy="1108710"/>
            </a:xfrm>
            <a:custGeom>
              <a:rect b="b" l="l" r="r" t="t"/>
              <a:pathLst>
                <a:path extrusionOk="0" h="1108710" w="120000">
                  <a:moveTo>
                    <a:pt x="0" y="0"/>
                  </a:moveTo>
                  <a:lnTo>
                    <a:pt x="0" y="1108456"/>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2" name="Google Shape;272;ga454fb2fa1_0_163"/>
            <p:cNvSpPr/>
            <p:nvPr/>
          </p:nvSpPr>
          <p:spPr>
            <a:xfrm>
              <a:off x="4249039" y="4165600"/>
              <a:ext cx="0" cy="779779"/>
            </a:xfrm>
            <a:custGeom>
              <a:rect b="b" l="l" r="r" t="t"/>
              <a:pathLst>
                <a:path extrusionOk="0" h="779779" w="120000">
                  <a:moveTo>
                    <a:pt x="0" y="0"/>
                  </a:moveTo>
                  <a:lnTo>
                    <a:pt x="0" y="77965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3" name="Google Shape;273;ga454fb2fa1_0_163"/>
            <p:cNvSpPr/>
            <p:nvPr/>
          </p:nvSpPr>
          <p:spPr>
            <a:xfrm>
              <a:off x="6885431" y="4127119"/>
              <a:ext cx="0" cy="818514"/>
            </a:xfrm>
            <a:custGeom>
              <a:rect b="b" l="l" r="r" t="t"/>
              <a:pathLst>
                <a:path extrusionOk="0" h="818514" w="120000">
                  <a:moveTo>
                    <a:pt x="0" y="0"/>
                  </a:moveTo>
                  <a:lnTo>
                    <a:pt x="0" y="818006"/>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4" name="Google Shape;274;ga454fb2fa1_0_163"/>
            <p:cNvSpPr txBox="1"/>
            <p:nvPr/>
          </p:nvSpPr>
          <p:spPr>
            <a:xfrm>
              <a:off x="3551935" y="2674873"/>
              <a:ext cx="2085900" cy="1329600"/>
            </a:xfrm>
            <a:prstGeom prst="rect">
              <a:avLst/>
            </a:prstGeom>
            <a:noFill/>
            <a:ln>
              <a:noFill/>
            </a:ln>
          </p:spPr>
          <p:txBody>
            <a:bodyPr anchorCtr="0" anchor="t" bIns="0" lIns="0" spcFirstLastPara="1" rIns="0" wrap="square" tIns="0">
              <a:noAutofit/>
            </a:bodyPr>
            <a:lstStyle/>
            <a:p>
              <a:pPr indent="0" lvl="0" marL="208915"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Neogeography</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969"/>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2000s</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55"/>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Era of Exploitation</a:t>
              </a:r>
              <a:endParaRPr b="0" i="0" sz="2000" u="none" cap="none" strike="noStrike">
                <a:solidFill>
                  <a:schemeClr val="dk1"/>
                </a:solidFill>
                <a:latin typeface="Arial"/>
                <a:ea typeface="Arial"/>
                <a:cs typeface="Arial"/>
                <a:sym typeface="Arial"/>
              </a:endParaRPr>
            </a:p>
          </p:txBody>
        </p:sp>
        <p:sp>
          <p:nvSpPr>
            <p:cNvPr id="275" name="Google Shape;275;ga454fb2fa1_0_163"/>
            <p:cNvSpPr txBox="1"/>
            <p:nvPr/>
          </p:nvSpPr>
          <p:spPr>
            <a:xfrm>
              <a:off x="3114548" y="4091940"/>
              <a:ext cx="862200" cy="559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LBS</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OpenLS</a:t>
              </a:r>
              <a:endParaRPr b="0" i="0" sz="1800" u="none" cap="none" strike="noStrike">
                <a:solidFill>
                  <a:schemeClr val="dk1"/>
                </a:solidFill>
                <a:latin typeface="Arial"/>
                <a:ea typeface="Arial"/>
                <a:cs typeface="Arial"/>
                <a:sym typeface="Arial"/>
              </a:endParaRPr>
            </a:p>
          </p:txBody>
        </p:sp>
        <p:sp>
          <p:nvSpPr>
            <p:cNvPr id="276" name="Google Shape;276;ga454fb2fa1_0_163"/>
            <p:cNvSpPr txBox="1"/>
            <p:nvPr/>
          </p:nvSpPr>
          <p:spPr>
            <a:xfrm>
              <a:off x="6290817" y="1620901"/>
              <a:ext cx="1078200" cy="559500"/>
            </a:xfrm>
            <a:prstGeom prst="rect">
              <a:avLst/>
            </a:prstGeom>
            <a:noFill/>
            <a:ln>
              <a:noFill/>
            </a:ln>
          </p:spPr>
          <p:txBody>
            <a:bodyPr anchorCtr="0" anchor="t" bIns="0" lIns="0" spcFirstLastPara="1" rIns="0" wrap="square" tIns="0">
              <a:noAutofit/>
            </a:bodyPr>
            <a:lstStyle/>
            <a:p>
              <a:pPr indent="228600" lvl="0" marL="12700" marR="635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Cloud computing</a:t>
              </a:r>
              <a:endParaRPr b="0" i="0" sz="1800" u="none" cap="none" strike="noStrike">
                <a:solidFill>
                  <a:schemeClr val="dk1"/>
                </a:solidFill>
                <a:latin typeface="Arial"/>
                <a:ea typeface="Arial"/>
                <a:cs typeface="Arial"/>
                <a:sym typeface="Arial"/>
              </a:endParaRPr>
            </a:p>
          </p:txBody>
        </p:sp>
        <p:sp>
          <p:nvSpPr>
            <p:cNvPr id="277" name="Google Shape;277;ga454fb2fa1_0_163"/>
            <p:cNvSpPr txBox="1"/>
            <p:nvPr/>
          </p:nvSpPr>
          <p:spPr>
            <a:xfrm>
              <a:off x="639267" y="4088638"/>
              <a:ext cx="2131200" cy="833700"/>
            </a:xfrm>
            <a:prstGeom prst="rect">
              <a:avLst/>
            </a:prstGeom>
            <a:noFill/>
            <a:ln>
              <a:noFill/>
            </a:ln>
          </p:spPr>
          <p:txBody>
            <a:bodyPr anchorCtr="0" anchor="t" bIns="0" lIns="0" spcFirstLastPara="1" rIns="0" wrap="square" tIns="0">
              <a:noAutofit/>
            </a:bodyPr>
            <a:lstStyle/>
            <a:p>
              <a:pPr indent="112395" lvl="0" marL="12700" marR="635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Data Warehousing Field Data Collection Wireless Technology</a:t>
              </a:r>
              <a:endParaRPr b="0" i="0" sz="1800" u="none" cap="none" strike="noStrike">
                <a:solidFill>
                  <a:schemeClr val="dk1"/>
                </a:solidFill>
                <a:latin typeface="Arial"/>
                <a:ea typeface="Arial"/>
                <a:cs typeface="Arial"/>
                <a:sym typeface="Arial"/>
              </a:endParaRPr>
            </a:p>
          </p:txBody>
        </p:sp>
        <p:sp>
          <p:nvSpPr>
            <p:cNvPr id="278" name="Google Shape;278;ga454fb2fa1_0_163"/>
            <p:cNvSpPr txBox="1"/>
            <p:nvPr/>
          </p:nvSpPr>
          <p:spPr>
            <a:xfrm>
              <a:off x="2002027" y="5234685"/>
              <a:ext cx="1849800" cy="833700"/>
            </a:xfrm>
            <a:prstGeom prst="rect">
              <a:avLst/>
            </a:prstGeom>
            <a:noFill/>
            <a:ln>
              <a:noFill/>
            </a:ln>
          </p:spPr>
          <p:txBody>
            <a:bodyPr anchorCtr="0" anchor="t" bIns="0" lIns="0" spcFirstLastPara="1" rIns="0" wrap="square" tIns="0">
              <a:noAutofit/>
            </a:bodyPr>
            <a:lstStyle/>
            <a:p>
              <a:pPr indent="-635" lvl="0" marL="12700" marR="635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MapQuest Google Earth MSN Virtual Earth</a:t>
              </a:r>
              <a:endParaRPr b="0" i="0" sz="1800" u="none" cap="none" strike="noStrike">
                <a:solidFill>
                  <a:schemeClr val="dk1"/>
                </a:solidFill>
                <a:latin typeface="Arial"/>
                <a:ea typeface="Arial"/>
                <a:cs typeface="Arial"/>
                <a:sym typeface="Arial"/>
              </a:endParaRPr>
            </a:p>
          </p:txBody>
        </p:sp>
        <p:sp>
          <p:nvSpPr>
            <p:cNvPr id="279" name="Google Shape;279;ga454fb2fa1_0_163"/>
            <p:cNvSpPr txBox="1"/>
            <p:nvPr/>
          </p:nvSpPr>
          <p:spPr>
            <a:xfrm>
              <a:off x="481685" y="2394965"/>
              <a:ext cx="1310700" cy="1638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Lembo, 2005, modified</a:t>
              </a:r>
              <a:endParaRPr b="0" i="0" sz="1000" u="none" cap="none" strike="noStrike">
                <a:solidFill>
                  <a:schemeClr val="dk1"/>
                </a:solidFill>
                <a:latin typeface="Arial"/>
                <a:ea typeface="Arial"/>
                <a:cs typeface="Arial"/>
                <a:sym typeface="Arial"/>
              </a:endParaRPr>
            </a:p>
          </p:txBody>
        </p:sp>
        <p:sp>
          <p:nvSpPr>
            <p:cNvPr id="280" name="Google Shape;280;ga454fb2fa1_0_163"/>
            <p:cNvSpPr txBox="1"/>
            <p:nvPr/>
          </p:nvSpPr>
          <p:spPr>
            <a:xfrm>
              <a:off x="3876547" y="5030723"/>
              <a:ext cx="734700" cy="2850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Galileo</a:t>
              </a:r>
              <a:endParaRPr b="0" i="0" sz="1800" u="none" cap="none" strike="noStrike">
                <a:solidFill>
                  <a:schemeClr val="dk1"/>
                </a:solidFill>
                <a:latin typeface="Arial"/>
                <a:ea typeface="Arial"/>
                <a:cs typeface="Arial"/>
                <a:sym typeface="Arial"/>
              </a:endParaRPr>
            </a:p>
          </p:txBody>
        </p:sp>
        <p:sp>
          <p:nvSpPr>
            <p:cNvPr id="281" name="Google Shape;281;ga454fb2fa1_0_163"/>
            <p:cNvSpPr txBox="1"/>
            <p:nvPr/>
          </p:nvSpPr>
          <p:spPr>
            <a:xfrm>
              <a:off x="4630039" y="4091685"/>
              <a:ext cx="899700" cy="559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Web</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mapping</a:t>
              </a:r>
              <a:endParaRPr b="0" i="0" sz="1800" u="none" cap="none" strike="noStrike">
                <a:solidFill>
                  <a:schemeClr val="dk1"/>
                </a:solidFill>
                <a:latin typeface="Arial"/>
                <a:ea typeface="Arial"/>
                <a:cs typeface="Arial"/>
                <a:sym typeface="Arial"/>
              </a:endParaRPr>
            </a:p>
          </p:txBody>
        </p:sp>
        <p:sp>
          <p:nvSpPr>
            <p:cNvPr id="282" name="Google Shape;282;ga454fb2fa1_0_163"/>
            <p:cNvSpPr txBox="1"/>
            <p:nvPr/>
          </p:nvSpPr>
          <p:spPr>
            <a:xfrm>
              <a:off x="5380735" y="2283840"/>
              <a:ext cx="871800" cy="2850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Web 2.0</a:t>
              </a:r>
              <a:endParaRPr b="0" i="0" sz="1800" u="none" cap="none" strike="noStrike">
                <a:solidFill>
                  <a:schemeClr val="dk1"/>
                </a:solidFill>
                <a:latin typeface="Arial"/>
                <a:ea typeface="Arial"/>
                <a:cs typeface="Arial"/>
                <a:sym typeface="Arial"/>
              </a:endParaRPr>
            </a:p>
          </p:txBody>
        </p:sp>
        <p:sp>
          <p:nvSpPr>
            <p:cNvPr id="283" name="Google Shape;283;ga454fb2fa1_0_163"/>
            <p:cNvSpPr txBox="1"/>
            <p:nvPr/>
          </p:nvSpPr>
          <p:spPr>
            <a:xfrm>
              <a:off x="5351145" y="5004816"/>
              <a:ext cx="3695100" cy="833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Volunteered Geographic Information</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(VGI)/</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GIS on social media</a:t>
              </a:r>
              <a:endParaRPr b="0" i="0" sz="1800" u="none" cap="none" strike="noStrike">
                <a:solidFill>
                  <a:schemeClr val="dk1"/>
                </a:solidFill>
                <a:latin typeface="Arial"/>
                <a:ea typeface="Arial"/>
                <a:cs typeface="Arial"/>
                <a:sym typeface="Arial"/>
              </a:endParaRPr>
            </a:p>
          </p:txBody>
        </p:sp>
        <p:sp>
          <p:nvSpPr>
            <p:cNvPr id="284" name="Google Shape;284;ga454fb2fa1_0_163"/>
            <p:cNvSpPr/>
            <p:nvPr/>
          </p:nvSpPr>
          <p:spPr>
            <a:xfrm>
              <a:off x="3483228" y="2277745"/>
              <a:ext cx="0" cy="779780"/>
            </a:xfrm>
            <a:custGeom>
              <a:rect b="b" l="l" r="r" t="t"/>
              <a:pathLst>
                <a:path extrusionOk="0" h="779780" w="120000">
                  <a:moveTo>
                    <a:pt x="0" y="0"/>
                  </a:moveTo>
                  <a:lnTo>
                    <a:pt x="0" y="77965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5" name="Google Shape;285;ga454fb2fa1_0_163"/>
            <p:cNvSpPr txBox="1"/>
            <p:nvPr/>
          </p:nvSpPr>
          <p:spPr>
            <a:xfrm>
              <a:off x="2942335" y="1929638"/>
              <a:ext cx="1143600" cy="2850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Geogames</a:t>
              </a:r>
              <a:endParaRPr b="0" i="0" sz="1800" u="none" cap="none" strike="noStrike">
                <a:solidFill>
                  <a:schemeClr val="dk1"/>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a454fb2fa1_0_201"/>
          <p:cNvSpPr txBox="1"/>
          <p:nvPr>
            <p:ph idx="1" type="body"/>
          </p:nvPr>
        </p:nvSpPr>
        <p:spPr>
          <a:xfrm>
            <a:off x="838200" y="2872575"/>
            <a:ext cx="10515600" cy="1399800"/>
          </a:xfrm>
          <a:prstGeom prst="rect">
            <a:avLst/>
          </a:prstGeom>
        </p:spPr>
        <p:txBody>
          <a:bodyPr anchorCtr="0" anchor="t" bIns="45700" lIns="91425" spcFirstLastPara="1" rIns="91425" wrap="square" tIns="45700">
            <a:noAutofit/>
          </a:bodyPr>
          <a:lstStyle/>
          <a:p>
            <a:pPr indent="0" lvl="0" marL="2286000" rtl="0" algn="l">
              <a:spcBef>
                <a:spcPts val="1000"/>
              </a:spcBef>
              <a:spcAft>
                <a:spcPts val="0"/>
              </a:spcAft>
              <a:buNone/>
            </a:pPr>
            <a:r>
              <a:rPr b="1" lang="en-US" sz="3700"/>
              <a:t>Formal Definitions</a:t>
            </a:r>
            <a:endParaRPr b="1" sz="3700"/>
          </a:p>
        </p:txBody>
      </p:sp>
      <p:sp>
        <p:nvSpPr>
          <p:cNvPr id="292" name="Google Shape;292;ga454fb2fa1_0_20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
          <p:cNvSpPr txBox="1"/>
          <p:nvPr>
            <p:ph type="title"/>
          </p:nvPr>
        </p:nvSpPr>
        <p:spPr>
          <a:xfrm>
            <a:off x="1817913" y="913800"/>
            <a:ext cx="8339213" cy="85410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E75B5"/>
              </a:buClr>
              <a:buSzPts val="3200"/>
              <a:buFont typeface="Cambria"/>
              <a:buNone/>
            </a:pPr>
            <a:r>
              <a:rPr b="1" lang="en-US" sz="3200">
                <a:solidFill>
                  <a:srgbClr val="2E75B5"/>
                </a:solidFill>
                <a:latin typeface="Cambria"/>
                <a:ea typeface="Cambria"/>
                <a:cs typeface="Cambria"/>
                <a:sym typeface="Cambria"/>
              </a:rPr>
              <a:t>Geographical Information System</a:t>
            </a:r>
            <a:endParaRPr sz="3200"/>
          </a:p>
        </p:txBody>
      </p:sp>
      <p:sp>
        <p:nvSpPr>
          <p:cNvPr id="299" name="Google Shape;299;p2"/>
          <p:cNvSpPr txBox="1"/>
          <p:nvPr>
            <p:ph idx="1" type="body"/>
          </p:nvPr>
        </p:nvSpPr>
        <p:spPr>
          <a:xfrm>
            <a:off x="927965" y="2384766"/>
            <a:ext cx="10336070" cy="1107356"/>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3000"/>
              <a:buNone/>
            </a:pPr>
            <a:r>
              <a:rPr lang="en-US" sz="3000"/>
              <a:t>Information System that specializes in </a:t>
            </a:r>
            <a:r>
              <a:rPr b="1" lang="en-US" sz="3000"/>
              <a:t>Geographic/Geospatial/Georeferenced data</a:t>
            </a:r>
            <a:r>
              <a:rPr lang="en-US" sz="3000"/>
              <a:t>. </a:t>
            </a:r>
            <a:endParaRPr sz="3000"/>
          </a:p>
        </p:txBody>
      </p:sp>
      <p:sp>
        <p:nvSpPr>
          <p:cNvPr id="300" name="Google Shape;30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a454fb2fa1_0_0"/>
          <p:cNvSpPr txBox="1"/>
          <p:nvPr>
            <p:ph type="ctrTitle"/>
          </p:nvPr>
        </p:nvSpPr>
        <p:spPr>
          <a:xfrm>
            <a:off x="1066800" y="490067"/>
            <a:ext cx="9144000" cy="862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b="1" lang="en-US" sz="5100">
                <a:solidFill>
                  <a:srgbClr val="3D85C6"/>
                </a:solidFill>
              </a:rPr>
              <a:t>Objective of the Class</a:t>
            </a:r>
            <a:endParaRPr b="1" sz="5100">
              <a:solidFill>
                <a:srgbClr val="3D85C6"/>
              </a:solidFill>
            </a:endParaRPr>
          </a:p>
        </p:txBody>
      </p:sp>
      <p:sp>
        <p:nvSpPr>
          <p:cNvPr id="97" name="Google Shape;97;ga454fb2fa1_0_0"/>
          <p:cNvSpPr txBox="1"/>
          <p:nvPr>
            <p:ph idx="1" type="subTitle"/>
          </p:nvPr>
        </p:nvSpPr>
        <p:spPr>
          <a:xfrm>
            <a:off x="755500" y="1821928"/>
            <a:ext cx="9144000" cy="4206000"/>
          </a:xfrm>
          <a:prstGeom prst="rect">
            <a:avLst/>
          </a:prstGeom>
        </p:spPr>
        <p:txBody>
          <a:bodyPr anchorCtr="0" anchor="t" bIns="45700" lIns="91425" spcFirstLastPara="1" rIns="91425" wrap="square" tIns="45700">
            <a:noAutofit/>
          </a:bodyPr>
          <a:lstStyle/>
          <a:p>
            <a:pPr indent="-381000" lvl="0" marL="457200" rtl="0" algn="l">
              <a:lnSpc>
                <a:spcPct val="200000"/>
              </a:lnSpc>
              <a:spcBef>
                <a:spcPts val="1000"/>
              </a:spcBef>
              <a:spcAft>
                <a:spcPts val="0"/>
              </a:spcAft>
              <a:buSzPts val="2400"/>
              <a:buAutoNum type="arabicPeriod"/>
            </a:pPr>
            <a:r>
              <a:rPr lang="en-US"/>
              <a:t>Revisiting the story/history of GIS development - “Motivation behind GIS”</a:t>
            </a:r>
            <a:endParaRPr/>
          </a:p>
          <a:p>
            <a:pPr indent="-381000" lvl="0" marL="457200" rtl="0" algn="l">
              <a:lnSpc>
                <a:spcPct val="200000"/>
              </a:lnSpc>
              <a:spcBef>
                <a:spcPts val="0"/>
              </a:spcBef>
              <a:spcAft>
                <a:spcPts val="0"/>
              </a:spcAft>
              <a:buSzPts val="2400"/>
              <a:buAutoNum type="arabicPeriod"/>
            </a:pPr>
            <a:r>
              <a:rPr lang="en-US"/>
              <a:t>Some formal definitions</a:t>
            </a:r>
            <a:endParaRPr/>
          </a:p>
          <a:p>
            <a:pPr indent="-381000" lvl="0" marL="457200" rtl="0" algn="l">
              <a:lnSpc>
                <a:spcPct val="200000"/>
              </a:lnSpc>
              <a:spcBef>
                <a:spcPts val="0"/>
              </a:spcBef>
              <a:spcAft>
                <a:spcPts val="0"/>
              </a:spcAft>
              <a:buSzPts val="2400"/>
              <a:buAutoNum type="arabicPeriod"/>
            </a:pPr>
            <a:r>
              <a:rPr lang="en-US"/>
              <a:t>Understanding GIS workflow with analogies and a simple case</a:t>
            </a:r>
            <a:endParaRPr/>
          </a:p>
          <a:p>
            <a:pPr indent="-381000" lvl="0" marL="457200" rtl="0" algn="l">
              <a:lnSpc>
                <a:spcPct val="200000"/>
              </a:lnSpc>
              <a:spcBef>
                <a:spcPts val="0"/>
              </a:spcBef>
              <a:spcAft>
                <a:spcPts val="0"/>
              </a:spcAft>
              <a:buSzPts val="2400"/>
              <a:buAutoNum type="arabicPeriod"/>
            </a:pPr>
            <a:r>
              <a:rPr lang="en-US"/>
              <a:t>The debate “ Is GIS a tool or a science?”</a:t>
            </a:r>
            <a:endParaRPr/>
          </a:p>
        </p:txBody>
      </p:sp>
      <p:sp>
        <p:nvSpPr>
          <p:cNvPr id="98" name="Google Shape;98;ga454fb2fa1_0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
          <p:cNvSpPr txBox="1"/>
          <p:nvPr>
            <p:ph type="title"/>
          </p:nvPr>
        </p:nvSpPr>
        <p:spPr>
          <a:xfrm>
            <a:off x="524436" y="0"/>
            <a:ext cx="10515600" cy="85410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E75B5"/>
              </a:buClr>
              <a:buSzPts val="3200"/>
              <a:buFont typeface="Cambria"/>
              <a:buNone/>
            </a:pPr>
            <a:r>
              <a:rPr b="1" lang="en-US" sz="3200">
                <a:solidFill>
                  <a:srgbClr val="2E75B5"/>
                </a:solidFill>
                <a:latin typeface="Cambria"/>
                <a:ea typeface="Cambria"/>
                <a:cs typeface="Cambria"/>
                <a:sym typeface="Cambria"/>
              </a:rPr>
              <a:t>Geographical Information System</a:t>
            </a:r>
            <a:endParaRPr sz="3200"/>
          </a:p>
        </p:txBody>
      </p:sp>
      <p:sp>
        <p:nvSpPr>
          <p:cNvPr id="306" name="Google Shape;30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07" name="Google Shape;307;p3"/>
          <p:cNvSpPr txBox="1"/>
          <p:nvPr/>
        </p:nvSpPr>
        <p:spPr>
          <a:xfrm>
            <a:off x="341556" y="1273628"/>
            <a:ext cx="11164644" cy="5082721"/>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“A </a:t>
            </a:r>
            <a:r>
              <a:rPr b="1" i="0" lang="en-US" sz="3600" u="none" cap="none" strike="noStrike">
                <a:solidFill>
                  <a:schemeClr val="dk1"/>
                </a:solidFill>
                <a:latin typeface="Calibri"/>
                <a:ea typeface="Calibri"/>
                <a:cs typeface="Calibri"/>
                <a:sym typeface="Calibri"/>
              </a:rPr>
              <a:t>spatial </a:t>
            </a:r>
            <a:r>
              <a:rPr b="1" i="0" lang="en-US" sz="3200" u="none" cap="none" strike="noStrike">
                <a:solidFill>
                  <a:schemeClr val="dk1"/>
                </a:solidFill>
                <a:latin typeface="Calibri"/>
                <a:ea typeface="Calibri"/>
                <a:cs typeface="Calibri"/>
                <a:sym typeface="Calibri"/>
              </a:rPr>
              <a:t>data handling</a:t>
            </a:r>
            <a:r>
              <a:rPr b="0" i="0" lang="en-US" sz="3200" u="none" cap="none" strike="noStrike">
                <a:solidFill>
                  <a:schemeClr val="dk1"/>
                </a:solidFill>
                <a:latin typeface="Calibri"/>
                <a:ea typeface="Calibri"/>
                <a:cs typeface="Calibri"/>
                <a:sym typeface="Calibri"/>
              </a:rPr>
              <a:t> system" (Marble et at, 1983).</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“A </a:t>
            </a:r>
            <a:r>
              <a:rPr b="0" i="0" lang="en-US" sz="3200" u="none" cap="none" strike="noStrike">
                <a:solidFill>
                  <a:srgbClr val="C55A11"/>
                </a:solidFill>
                <a:latin typeface="Calibri"/>
                <a:ea typeface="Calibri"/>
                <a:cs typeface="Calibri"/>
                <a:sym typeface="Calibri"/>
              </a:rPr>
              <a:t>computer - assisted system </a:t>
            </a:r>
            <a:r>
              <a:rPr b="0" i="0" lang="en-US" sz="3200" u="none" cap="none" strike="noStrike">
                <a:solidFill>
                  <a:schemeClr val="dk1"/>
                </a:solidFill>
                <a:latin typeface="Calibri"/>
                <a:ea typeface="Calibri"/>
                <a:cs typeface="Calibri"/>
                <a:sym typeface="Calibri"/>
              </a:rPr>
              <a:t>for the </a:t>
            </a:r>
            <a:r>
              <a:rPr b="1" i="0" lang="en-US" sz="3200" u="none" cap="none" strike="noStrike">
                <a:solidFill>
                  <a:schemeClr val="dk1"/>
                </a:solidFill>
                <a:latin typeface="Calibri"/>
                <a:ea typeface="Calibri"/>
                <a:cs typeface="Calibri"/>
                <a:sym typeface="Calibri"/>
              </a:rPr>
              <a:t>capture, storage retrieval, analysis and display of </a:t>
            </a:r>
            <a:r>
              <a:rPr b="1" i="0" lang="en-US" sz="3600" u="none" cap="none" strike="noStrike">
                <a:solidFill>
                  <a:schemeClr val="dk1"/>
                </a:solidFill>
                <a:latin typeface="Calibri"/>
                <a:ea typeface="Calibri"/>
                <a:cs typeface="Calibri"/>
                <a:sym typeface="Calibri"/>
              </a:rPr>
              <a:t>spatial </a:t>
            </a:r>
            <a:r>
              <a:rPr b="1" i="0" lang="en-US" sz="3200" u="none" cap="none" strike="noStrike">
                <a:solidFill>
                  <a:schemeClr val="dk1"/>
                </a:solidFill>
                <a:latin typeface="Calibri"/>
                <a:ea typeface="Calibri"/>
                <a:cs typeface="Calibri"/>
                <a:sym typeface="Calibri"/>
              </a:rPr>
              <a:t>data</a:t>
            </a:r>
            <a:r>
              <a:rPr b="0" i="0" lang="en-US" sz="3200" u="none" cap="none" strike="noStrike">
                <a:solidFill>
                  <a:schemeClr val="dk1"/>
                </a:solidFill>
                <a:latin typeface="Calibri"/>
                <a:ea typeface="Calibri"/>
                <a:cs typeface="Calibri"/>
                <a:sym typeface="Calibri"/>
              </a:rPr>
              <a:t>, within a particular organization" (Clarke, 1986).</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“An internally referenced, automated, </a:t>
            </a:r>
            <a:r>
              <a:rPr b="1" i="0" lang="en-US" sz="3600" u="none" cap="none" strike="noStrike">
                <a:solidFill>
                  <a:schemeClr val="dk1"/>
                </a:solidFill>
                <a:latin typeface="Calibri"/>
                <a:ea typeface="Calibri"/>
                <a:cs typeface="Calibri"/>
                <a:sym typeface="Calibri"/>
              </a:rPr>
              <a:t>spatial</a:t>
            </a:r>
            <a:r>
              <a:rPr b="0" i="0" lang="en-US" sz="3600" u="none" cap="none" strike="noStrike">
                <a:solidFill>
                  <a:schemeClr val="dk1"/>
                </a:solidFill>
                <a:latin typeface="Calibri"/>
                <a:ea typeface="Calibri"/>
                <a:cs typeface="Calibri"/>
                <a:sym typeface="Calibri"/>
              </a:rPr>
              <a:t> </a:t>
            </a:r>
            <a:r>
              <a:rPr b="0" i="0" lang="en-US" sz="3200" u="none" cap="none" strike="noStrike">
                <a:solidFill>
                  <a:schemeClr val="dk1"/>
                </a:solidFill>
                <a:latin typeface="Calibri"/>
                <a:ea typeface="Calibri"/>
                <a:cs typeface="Calibri"/>
                <a:sym typeface="Calibri"/>
              </a:rPr>
              <a:t>information system" (Berry, 1986).</a:t>
            </a:r>
            <a:endParaRPr b="0" i="0" sz="32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“A powerful set of tools for </a:t>
            </a:r>
            <a:r>
              <a:rPr b="1" i="0" lang="en-US" sz="3200" u="none" cap="none" strike="noStrike">
                <a:solidFill>
                  <a:schemeClr val="dk1"/>
                </a:solidFill>
                <a:latin typeface="Calibri"/>
                <a:ea typeface="Calibri"/>
                <a:cs typeface="Calibri"/>
                <a:sym typeface="Calibri"/>
              </a:rPr>
              <a:t>collecting, storing, retrieving , transforming and displaying </a:t>
            </a:r>
            <a:r>
              <a:rPr b="1" i="0" lang="en-US" sz="3600" u="none" cap="none" strike="noStrike">
                <a:solidFill>
                  <a:schemeClr val="dk1"/>
                </a:solidFill>
                <a:latin typeface="Calibri"/>
                <a:ea typeface="Calibri"/>
                <a:cs typeface="Calibri"/>
                <a:sym typeface="Calibri"/>
              </a:rPr>
              <a:t>spatial </a:t>
            </a:r>
            <a:r>
              <a:rPr b="1" i="0" lang="en-US" sz="3200" u="none" cap="none" strike="noStrike">
                <a:solidFill>
                  <a:schemeClr val="dk1"/>
                </a:solidFill>
                <a:latin typeface="Calibri"/>
                <a:ea typeface="Calibri"/>
                <a:cs typeface="Calibri"/>
                <a:sym typeface="Calibri"/>
              </a:rPr>
              <a:t>data </a:t>
            </a:r>
            <a:r>
              <a:rPr b="0" i="0" lang="en-US" sz="3200" u="none" cap="none" strike="noStrike">
                <a:solidFill>
                  <a:schemeClr val="dk1"/>
                </a:solidFill>
                <a:latin typeface="Calibri"/>
                <a:ea typeface="Calibri"/>
                <a:cs typeface="Calibri"/>
                <a:sym typeface="Calibri"/>
              </a:rPr>
              <a:t>from the real world" (Burrough, 1987).</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
          <p:cNvSpPr txBox="1"/>
          <p:nvPr>
            <p:ph type="title"/>
          </p:nvPr>
        </p:nvSpPr>
        <p:spPr>
          <a:xfrm>
            <a:off x="524436" y="0"/>
            <a:ext cx="10515600" cy="85410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E75B5"/>
              </a:buClr>
              <a:buSzPts val="3200"/>
              <a:buFont typeface="Cambria"/>
              <a:buNone/>
            </a:pPr>
            <a:r>
              <a:rPr b="1" lang="en-US" sz="3200">
                <a:solidFill>
                  <a:srgbClr val="2E75B5"/>
                </a:solidFill>
                <a:latin typeface="Cambria"/>
                <a:ea typeface="Cambria"/>
                <a:cs typeface="Cambria"/>
                <a:sym typeface="Cambria"/>
              </a:rPr>
              <a:t>Geographical Information System</a:t>
            </a:r>
            <a:endParaRPr sz="3200"/>
          </a:p>
        </p:txBody>
      </p:sp>
      <p:sp>
        <p:nvSpPr>
          <p:cNvPr id="314" name="Google Shape;314;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15" name="Google Shape;315;p4"/>
          <p:cNvSpPr txBox="1"/>
          <p:nvPr/>
        </p:nvSpPr>
        <p:spPr>
          <a:xfrm>
            <a:off x="697156" y="1046537"/>
            <a:ext cx="10515600" cy="5309813"/>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 Geographic information system (GIS) is a </a:t>
            </a:r>
            <a:r>
              <a:rPr b="0" i="0" lang="en-US" sz="2800" u="none" cap="none" strike="noStrike">
                <a:solidFill>
                  <a:srgbClr val="C55A11"/>
                </a:solidFill>
                <a:latin typeface="Calibri"/>
                <a:ea typeface="Calibri"/>
                <a:cs typeface="Calibri"/>
                <a:sym typeface="Calibri"/>
              </a:rPr>
              <a:t>computer-based tool </a:t>
            </a:r>
            <a:r>
              <a:rPr b="0" i="0" lang="en-US" sz="2800" u="none" cap="none" strike="noStrike">
                <a:solidFill>
                  <a:schemeClr val="dk1"/>
                </a:solidFill>
                <a:latin typeface="Calibri"/>
                <a:ea typeface="Calibri"/>
                <a:cs typeface="Calibri"/>
                <a:sym typeface="Calibri"/>
              </a:rPr>
              <a:t>for </a:t>
            </a:r>
            <a:r>
              <a:rPr b="1" i="0" lang="en-US" sz="2800" u="none" cap="none" strike="noStrike">
                <a:solidFill>
                  <a:schemeClr val="dk1"/>
                </a:solidFill>
                <a:latin typeface="Calibri"/>
                <a:ea typeface="Calibri"/>
                <a:cs typeface="Calibri"/>
                <a:sym typeface="Calibri"/>
              </a:rPr>
              <a:t>mapping</a:t>
            </a:r>
            <a:r>
              <a:rPr b="0" i="0" lang="en-US" sz="2800" u="none" cap="none" strike="noStrike">
                <a:solidFill>
                  <a:schemeClr val="dk1"/>
                </a:solidFill>
                <a:latin typeface="Calibri"/>
                <a:ea typeface="Calibri"/>
                <a:cs typeface="Calibri"/>
                <a:sym typeface="Calibri"/>
              </a:rPr>
              <a:t> and </a:t>
            </a:r>
            <a:r>
              <a:rPr b="1" i="0" lang="en-US" sz="2800" u="none" cap="none" strike="noStrike">
                <a:solidFill>
                  <a:schemeClr val="dk1"/>
                </a:solidFill>
                <a:latin typeface="Calibri"/>
                <a:ea typeface="Calibri"/>
                <a:cs typeface="Calibri"/>
                <a:sym typeface="Calibri"/>
              </a:rPr>
              <a:t>analyzing</a:t>
            </a:r>
            <a:r>
              <a:rPr b="0" i="0" lang="en-US" sz="2800" u="none" cap="none" strike="noStrike">
                <a:solidFill>
                  <a:schemeClr val="dk1"/>
                </a:solidFill>
                <a:latin typeface="Calibri"/>
                <a:ea typeface="Calibri"/>
                <a:cs typeface="Calibri"/>
                <a:sym typeface="Calibri"/>
              </a:rPr>
              <a:t> </a:t>
            </a:r>
            <a:r>
              <a:rPr b="1" i="0" lang="en-US" sz="2800" u="none" cap="none" strike="noStrike">
                <a:solidFill>
                  <a:schemeClr val="dk1"/>
                </a:solidFill>
                <a:latin typeface="Calibri"/>
                <a:ea typeface="Calibri"/>
                <a:cs typeface="Calibri"/>
                <a:sym typeface="Calibri"/>
              </a:rPr>
              <a:t>geographic phenomena</a:t>
            </a:r>
            <a:r>
              <a:rPr b="0" i="0" lang="en-US" sz="2800" u="none" cap="none" strike="noStrike">
                <a:solidFill>
                  <a:schemeClr val="dk1"/>
                </a:solidFill>
                <a:latin typeface="Calibri"/>
                <a:ea typeface="Calibri"/>
                <a:cs typeface="Calibri"/>
                <a:sym typeface="Calibri"/>
              </a:rPr>
              <a:t> that exist, and events that occur, on Earth.</a:t>
            </a:r>
            <a:endParaRPr b="0" i="0" sz="1400" u="none" cap="none" strike="noStrike">
              <a:solidFill>
                <a:srgbClr val="000000"/>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 geographic information system is a system for creating, storing, managing, analyzing and displaying </a:t>
            </a:r>
            <a:r>
              <a:rPr b="1" i="0" lang="en-US" sz="3200" u="none" cap="none" strike="noStrike">
                <a:solidFill>
                  <a:schemeClr val="dk1"/>
                </a:solidFill>
                <a:latin typeface="Calibri"/>
                <a:ea typeface="Calibri"/>
                <a:cs typeface="Calibri"/>
                <a:sym typeface="Calibri"/>
              </a:rPr>
              <a:t>spatial data </a:t>
            </a:r>
            <a:r>
              <a:rPr b="0" i="0" lang="en-US" sz="2800" u="none" cap="none" strike="noStrike">
                <a:solidFill>
                  <a:schemeClr val="dk1"/>
                </a:solidFill>
                <a:latin typeface="Calibri"/>
                <a:ea typeface="Calibri"/>
                <a:cs typeface="Calibri"/>
                <a:sym typeface="Calibri"/>
              </a:rPr>
              <a:t>and </a:t>
            </a:r>
            <a:r>
              <a:rPr b="1" i="0" lang="en-US" sz="3200" u="none" cap="none" strike="noStrike">
                <a:solidFill>
                  <a:schemeClr val="dk1"/>
                </a:solidFill>
                <a:latin typeface="Calibri"/>
                <a:ea typeface="Calibri"/>
                <a:cs typeface="Calibri"/>
                <a:sym typeface="Calibri"/>
              </a:rPr>
              <a:t>associate attributes</a:t>
            </a:r>
            <a:r>
              <a:rPr b="0" i="0" lang="en-US" sz="2800" u="none" cap="none" strike="noStrike">
                <a:solidFill>
                  <a:schemeClr val="dk1"/>
                </a:solidFill>
                <a:latin typeface="Calibri"/>
                <a:ea typeface="Calibri"/>
                <a:cs typeface="Calibri"/>
                <a:sym typeface="Calibri"/>
              </a:rPr>
              <a:t>. It is a </a:t>
            </a:r>
            <a:r>
              <a:rPr b="1" i="0" lang="en-US" sz="2800" u="none" cap="none" strike="noStrike">
                <a:solidFill>
                  <a:srgbClr val="C55A11"/>
                </a:solidFill>
                <a:latin typeface="Calibri"/>
                <a:ea typeface="Calibri"/>
                <a:cs typeface="Calibri"/>
                <a:sym typeface="Calibri"/>
              </a:rPr>
              <a:t>computerized system </a:t>
            </a:r>
            <a:r>
              <a:rPr b="0" i="0" lang="en-US" sz="2800" u="none" cap="none" strike="noStrike">
                <a:solidFill>
                  <a:schemeClr val="dk1"/>
                </a:solidFill>
                <a:latin typeface="Calibri"/>
                <a:ea typeface="Calibri"/>
                <a:cs typeface="Calibri"/>
                <a:sym typeface="Calibri"/>
              </a:rPr>
              <a:t>which provides scientific facilities for data entry, data management, data analysis and data presentation.</a:t>
            </a:r>
            <a:endParaRPr b="0" i="0" sz="1400" u="none" cap="none" strike="noStrike">
              <a:solidFill>
                <a:srgbClr val="000000"/>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 GIS is a </a:t>
            </a:r>
            <a:r>
              <a:rPr b="1" i="0" lang="en-US" sz="2800" u="none" cap="none" strike="noStrike">
                <a:solidFill>
                  <a:srgbClr val="C55A11"/>
                </a:solidFill>
                <a:latin typeface="Calibri"/>
                <a:ea typeface="Calibri"/>
                <a:cs typeface="Calibri"/>
                <a:sym typeface="Calibri"/>
              </a:rPr>
              <a:t>computer system </a:t>
            </a:r>
            <a:r>
              <a:rPr b="0" i="0" lang="en-US" sz="2800" u="none" cap="none" strike="noStrike">
                <a:solidFill>
                  <a:schemeClr val="dk1"/>
                </a:solidFill>
                <a:latin typeface="Calibri"/>
                <a:ea typeface="Calibri"/>
                <a:cs typeface="Calibri"/>
                <a:sym typeface="Calibri"/>
              </a:rPr>
              <a:t>for capturing, storing, querying, analyzing and displaying </a:t>
            </a:r>
            <a:r>
              <a:rPr b="1" i="0" lang="en-US" sz="3200" u="none" cap="none" strike="noStrike">
                <a:solidFill>
                  <a:schemeClr val="dk1"/>
                </a:solidFill>
                <a:latin typeface="Calibri"/>
                <a:ea typeface="Calibri"/>
                <a:cs typeface="Calibri"/>
                <a:sym typeface="Calibri"/>
              </a:rPr>
              <a:t>geo spatial (geo-referencing) data</a:t>
            </a:r>
            <a:r>
              <a:rPr b="0" i="0" lang="en-US" sz="2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
          <p:cNvSpPr txBox="1"/>
          <p:nvPr>
            <p:ph type="title"/>
          </p:nvPr>
        </p:nvSpPr>
        <p:spPr>
          <a:xfrm>
            <a:off x="524436" y="0"/>
            <a:ext cx="10515600" cy="85410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E75B5"/>
              </a:buClr>
              <a:buSzPts val="3200"/>
              <a:buFont typeface="Cambria"/>
              <a:buNone/>
            </a:pPr>
            <a:r>
              <a:rPr b="1" lang="en-US" sz="3200">
                <a:solidFill>
                  <a:srgbClr val="2E75B5"/>
                </a:solidFill>
                <a:latin typeface="Cambria"/>
                <a:ea typeface="Cambria"/>
                <a:cs typeface="Cambria"/>
                <a:sym typeface="Cambria"/>
              </a:rPr>
              <a:t>Geographical Information System</a:t>
            </a:r>
            <a:endParaRPr sz="3200"/>
          </a:p>
        </p:txBody>
      </p:sp>
      <p:sp>
        <p:nvSpPr>
          <p:cNvPr id="321" name="Google Shape;321;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22" name="Google Shape;322;p5"/>
          <p:cNvSpPr txBox="1"/>
          <p:nvPr/>
        </p:nvSpPr>
        <p:spPr>
          <a:xfrm>
            <a:off x="524436" y="1101696"/>
            <a:ext cx="10515600" cy="3241703"/>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A </a:t>
            </a:r>
            <a:r>
              <a:rPr b="1" i="0" lang="en-US" sz="3200" u="none" cap="none" strike="noStrike">
                <a:solidFill>
                  <a:srgbClr val="474747"/>
                </a:solidFill>
                <a:latin typeface="Cambria"/>
                <a:ea typeface="Cambria"/>
                <a:cs typeface="Cambria"/>
                <a:sym typeface="Cambria"/>
              </a:rPr>
              <a:t>GIS</a:t>
            </a:r>
            <a:r>
              <a:rPr b="0" i="0" lang="en-US" sz="3000" u="none" cap="none" strike="noStrike">
                <a:solidFill>
                  <a:schemeClr val="dk1"/>
                </a:solidFill>
                <a:latin typeface="Calibri"/>
                <a:ea typeface="Calibri"/>
                <a:cs typeface="Calibri"/>
                <a:sym typeface="Calibri"/>
              </a:rPr>
              <a:t> is a </a:t>
            </a:r>
            <a:r>
              <a:rPr b="0" i="0" lang="en-US" sz="3000" u="none" cap="none" strike="noStrike">
                <a:solidFill>
                  <a:srgbClr val="C55A11"/>
                </a:solidFill>
                <a:latin typeface="Calibri"/>
                <a:ea typeface="Calibri"/>
                <a:cs typeface="Calibri"/>
                <a:sym typeface="Calibri"/>
              </a:rPr>
              <a:t>computer-based system </a:t>
            </a:r>
            <a:r>
              <a:rPr b="0" i="0" lang="en-US" sz="3000" u="none" cap="none" strike="noStrike">
                <a:solidFill>
                  <a:schemeClr val="dk1"/>
                </a:solidFill>
                <a:latin typeface="Calibri"/>
                <a:ea typeface="Calibri"/>
                <a:cs typeface="Calibri"/>
                <a:sym typeface="Calibri"/>
              </a:rPr>
              <a:t>that provides the following four sets of capabilities to handle georeferenced data:</a:t>
            </a:r>
            <a:endParaRPr b="0" i="0" sz="1400" u="none" cap="none" strike="noStrike">
              <a:solidFill>
                <a:srgbClr val="000000"/>
              </a:solidFill>
              <a:latin typeface="Arial"/>
              <a:ea typeface="Arial"/>
              <a:cs typeface="Arial"/>
              <a:sym typeface="Arial"/>
            </a:endParaRPr>
          </a:p>
          <a:p>
            <a:pPr indent="-228600" lvl="1" marL="685800" marR="0" rtl="0" algn="l">
              <a:lnSpc>
                <a:spcPct val="90000"/>
              </a:lnSpc>
              <a:spcBef>
                <a:spcPts val="50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Data capture and preparation</a:t>
            </a:r>
            <a:endParaRPr b="0" i="0" sz="1400" u="none" cap="none" strike="noStrike">
              <a:solidFill>
                <a:srgbClr val="000000"/>
              </a:solidFill>
              <a:latin typeface="Arial"/>
              <a:ea typeface="Arial"/>
              <a:cs typeface="Arial"/>
              <a:sym typeface="Arial"/>
            </a:endParaRPr>
          </a:p>
          <a:p>
            <a:pPr indent="-228600" lvl="1" marL="685800" marR="0" rtl="0" algn="l">
              <a:lnSpc>
                <a:spcPct val="90000"/>
              </a:lnSpc>
              <a:spcBef>
                <a:spcPts val="50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Data management including storage and maintenance</a:t>
            </a:r>
            <a:endParaRPr b="0" i="0" sz="1400" u="none" cap="none" strike="noStrike">
              <a:solidFill>
                <a:srgbClr val="000000"/>
              </a:solidFill>
              <a:latin typeface="Arial"/>
              <a:ea typeface="Arial"/>
              <a:cs typeface="Arial"/>
              <a:sym typeface="Arial"/>
            </a:endParaRPr>
          </a:p>
          <a:p>
            <a:pPr indent="-228600" lvl="1" marL="685800" marR="0" rtl="0" algn="l">
              <a:lnSpc>
                <a:spcPct val="90000"/>
              </a:lnSpc>
              <a:spcBef>
                <a:spcPts val="50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Data manipulation and analysis </a:t>
            </a:r>
            <a:endParaRPr b="0" i="0" sz="1400" u="none" cap="none" strike="noStrike">
              <a:solidFill>
                <a:srgbClr val="000000"/>
              </a:solidFill>
              <a:latin typeface="Arial"/>
              <a:ea typeface="Arial"/>
              <a:cs typeface="Arial"/>
              <a:sym typeface="Arial"/>
            </a:endParaRPr>
          </a:p>
          <a:p>
            <a:pPr indent="-228600" lvl="1" marL="685800" marR="0" rtl="0" algn="l">
              <a:lnSpc>
                <a:spcPct val="90000"/>
              </a:lnSpc>
              <a:spcBef>
                <a:spcPts val="50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Data presentation</a:t>
            </a:r>
            <a:endParaRPr b="0" i="0" sz="1400" u="none" cap="none" strike="noStrike">
              <a:solidFill>
                <a:srgbClr val="000000"/>
              </a:solidFill>
              <a:latin typeface="Arial"/>
              <a:ea typeface="Arial"/>
              <a:cs typeface="Arial"/>
              <a:sym typeface="Arial"/>
            </a:endParaRPr>
          </a:p>
          <a:p>
            <a:pPr indent="0" lvl="1" marL="457200" marR="0" rtl="0" algn="l">
              <a:lnSpc>
                <a:spcPct val="90000"/>
              </a:lnSpc>
              <a:spcBef>
                <a:spcPts val="500"/>
              </a:spcBef>
              <a:spcAft>
                <a:spcPts val="0"/>
              </a:spcAft>
              <a:buClr>
                <a:schemeClr val="dk1"/>
              </a:buClr>
              <a:buSzPts val="3000"/>
              <a:buFont typeface="Arial"/>
              <a:buNone/>
            </a:pPr>
            <a:r>
              <a:rPr b="0" i="0" lang="en-US" sz="3000" u="none" cap="none" strike="noStrike">
                <a:solidFill>
                  <a:schemeClr val="dk1"/>
                </a:solidFill>
                <a:latin typeface="Calibri"/>
                <a:ea typeface="Calibri"/>
                <a:cs typeface="Calibri"/>
                <a:sym typeface="Calibri"/>
              </a:rPr>
              <a:t>(Aronoff, 1989)</a:t>
            </a:r>
            <a:endParaRPr b="0" i="0" sz="3000" u="none" cap="none" strike="noStrike">
              <a:solidFill>
                <a:schemeClr val="dk1"/>
              </a:solidFill>
              <a:latin typeface="Calibri"/>
              <a:ea typeface="Calibri"/>
              <a:cs typeface="Calibri"/>
              <a:sym typeface="Calibri"/>
            </a:endParaRPr>
          </a:p>
        </p:txBody>
      </p:sp>
      <p:sp>
        <p:nvSpPr>
          <p:cNvPr id="323" name="Google Shape;323;p5"/>
          <p:cNvSpPr txBox="1"/>
          <p:nvPr/>
        </p:nvSpPr>
        <p:spPr>
          <a:xfrm>
            <a:off x="524436" y="4989037"/>
            <a:ext cx="10515600" cy="2734626"/>
          </a:xfrm>
          <a:prstGeom prst="rect">
            <a:avLst/>
          </a:prstGeom>
          <a:noFill/>
          <a:ln>
            <a:noFill/>
          </a:ln>
        </p:spPr>
        <p:txBody>
          <a:bodyPr anchorCtr="0" anchor="t" bIns="45700" lIns="91425" spcFirstLastPara="1" rIns="91425" wrap="square" tIns="45700">
            <a:noAutofit/>
          </a:bodyPr>
          <a:lstStyle/>
          <a:p>
            <a:pPr indent="-228600" lvl="0" marL="228600" marR="0" rtl="0" algn="ctr">
              <a:lnSpc>
                <a:spcPct val="90000"/>
              </a:lnSpc>
              <a:spcBef>
                <a:spcPts val="0"/>
              </a:spcBef>
              <a:spcAft>
                <a:spcPts val="0"/>
              </a:spcAft>
              <a:buClr>
                <a:srgbClr val="474747"/>
              </a:buClr>
              <a:buSzPts val="3200"/>
              <a:buFont typeface="Arial"/>
              <a:buChar char="•"/>
            </a:pPr>
            <a:r>
              <a:rPr b="1" i="0" lang="en-US" sz="3200" u="none" cap="none" strike="noStrike">
                <a:solidFill>
                  <a:srgbClr val="474747"/>
                </a:solidFill>
                <a:latin typeface="Cambria"/>
                <a:ea typeface="Cambria"/>
                <a:cs typeface="Cambria"/>
                <a:sym typeface="Cambria"/>
              </a:rPr>
              <a:t>GIS </a:t>
            </a:r>
            <a:r>
              <a:rPr b="0" i="0" lang="en-US" sz="3000" u="none" cap="none" strike="noStrike">
                <a:solidFill>
                  <a:schemeClr val="dk1"/>
                </a:solidFill>
                <a:latin typeface="Calibri"/>
                <a:ea typeface="Calibri"/>
                <a:cs typeface="Calibri"/>
                <a:sym typeface="Calibri"/>
              </a:rPr>
              <a:t>is a system designed to capture, store, manipulate, analyze, manage, and present all types of </a:t>
            </a:r>
            <a:r>
              <a:rPr b="1" i="0" lang="en-US" sz="3000" u="none" cap="none" strike="noStrike">
                <a:solidFill>
                  <a:schemeClr val="dk1"/>
                </a:solidFill>
                <a:latin typeface="Calibri"/>
                <a:ea typeface="Calibri"/>
                <a:cs typeface="Calibri"/>
                <a:sym typeface="Calibri"/>
              </a:rPr>
              <a:t>geographical data</a:t>
            </a:r>
            <a:r>
              <a:rPr b="0" i="0" lang="en-US" sz="30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a454fb2fa1_0_214"/>
          <p:cNvSpPr txBox="1"/>
          <p:nvPr>
            <p:ph idx="1" type="body"/>
          </p:nvPr>
        </p:nvSpPr>
        <p:spPr>
          <a:xfrm>
            <a:off x="838200" y="2872575"/>
            <a:ext cx="10515600" cy="1399800"/>
          </a:xfrm>
          <a:prstGeom prst="rect">
            <a:avLst/>
          </a:prstGeom>
        </p:spPr>
        <p:txBody>
          <a:bodyPr anchorCtr="0" anchor="t" bIns="45700" lIns="91425" spcFirstLastPara="1" rIns="91425" wrap="square" tIns="45700">
            <a:noAutofit/>
          </a:bodyPr>
          <a:lstStyle/>
          <a:p>
            <a:pPr indent="0" lvl="0" marL="2286000" rtl="0" algn="l">
              <a:spcBef>
                <a:spcPts val="1000"/>
              </a:spcBef>
              <a:spcAft>
                <a:spcPts val="0"/>
              </a:spcAft>
              <a:buNone/>
            </a:pPr>
            <a:r>
              <a:rPr b="1" lang="en-US" sz="3700"/>
              <a:t>Analogy and a case comparision</a:t>
            </a:r>
            <a:endParaRPr b="1" sz="3700"/>
          </a:p>
        </p:txBody>
      </p:sp>
      <p:sp>
        <p:nvSpPr>
          <p:cNvPr id="330" name="Google Shape;330;ga454fb2fa1_0_21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7"/>
          <p:cNvSpPr txBox="1"/>
          <p:nvPr>
            <p:ph type="title"/>
          </p:nvPr>
        </p:nvSpPr>
        <p:spPr>
          <a:xfrm>
            <a:off x="0" y="0"/>
            <a:ext cx="5329518" cy="86836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0000"/>
              </a:buClr>
              <a:buSzPts val="4000"/>
              <a:buFont typeface="Cambria"/>
              <a:buNone/>
            </a:pPr>
            <a:r>
              <a:rPr b="1" lang="en-US" sz="4000">
                <a:solidFill>
                  <a:srgbClr val="FF0000"/>
                </a:solidFill>
                <a:latin typeface="Cambria"/>
                <a:ea typeface="Cambria"/>
                <a:cs typeface="Cambria"/>
                <a:sym typeface="Cambria"/>
              </a:rPr>
              <a:t>Analogy to GIS </a:t>
            </a:r>
            <a:endParaRPr b="1" sz="4000">
              <a:solidFill>
                <a:srgbClr val="FF0000"/>
              </a:solidFill>
              <a:latin typeface="Cambria"/>
              <a:ea typeface="Cambria"/>
              <a:cs typeface="Cambria"/>
              <a:sym typeface="Cambria"/>
            </a:endParaRPr>
          </a:p>
        </p:txBody>
      </p:sp>
      <p:pic>
        <p:nvPicPr>
          <p:cNvPr id="336" name="Google Shape;336;p7"/>
          <p:cNvPicPr preferRelativeResize="0"/>
          <p:nvPr/>
        </p:nvPicPr>
        <p:blipFill rotWithShape="1">
          <a:blip r:embed="rId3">
            <a:alphaModFix/>
          </a:blip>
          <a:srcRect b="0" l="0" r="0" t="0"/>
          <a:stretch/>
        </p:blipFill>
        <p:spPr>
          <a:xfrm>
            <a:off x="380996" y="1100138"/>
            <a:ext cx="3604292" cy="5429250"/>
          </a:xfrm>
          <a:prstGeom prst="rect">
            <a:avLst/>
          </a:prstGeom>
          <a:noFill/>
          <a:ln>
            <a:noFill/>
          </a:ln>
        </p:spPr>
      </p:pic>
      <p:cxnSp>
        <p:nvCxnSpPr>
          <p:cNvPr id="337" name="Google Shape;337;p7"/>
          <p:cNvCxnSpPr/>
          <p:nvPr/>
        </p:nvCxnSpPr>
        <p:spPr>
          <a:xfrm>
            <a:off x="4249472" y="1327989"/>
            <a:ext cx="0" cy="4503737"/>
          </a:xfrm>
          <a:prstGeom prst="straightConnector1">
            <a:avLst/>
          </a:prstGeom>
          <a:noFill/>
          <a:ln cap="flat" cmpd="sng" w="57150">
            <a:solidFill>
              <a:srgbClr val="A5A5A5"/>
            </a:solidFill>
            <a:prstDash val="solid"/>
            <a:miter lim="800000"/>
            <a:headEnd len="sm" w="sm" type="none"/>
            <a:tailEnd len="sm" w="sm" type="none"/>
          </a:ln>
        </p:spPr>
      </p:cxnSp>
      <p:sp>
        <p:nvSpPr>
          <p:cNvPr id="338" name="Google Shape;338;p7"/>
          <p:cNvSpPr/>
          <p:nvPr/>
        </p:nvSpPr>
        <p:spPr>
          <a:xfrm>
            <a:off x="6883291" y="268211"/>
            <a:ext cx="2728912" cy="831928"/>
          </a:xfrm>
          <a:prstGeom prst="rect">
            <a:avLst/>
          </a:pr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Real World</a:t>
            </a:r>
            <a:endParaRPr b="0" i="0" sz="3600" u="none" cap="none" strike="noStrike">
              <a:solidFill>
                <a:schemeClr val="dk1"/>
              </a:solidFill>
              <a:latin typeface="Calibri"/>
              <a:ea typeface="Calibri"/>
              <a:cs typeface="Calibri"/>
              <a:sym typeface="Calibri"/>
            </a:endParaRPr>
          </a:p>
        </p:txBody>
      </p:sp>
      <p:sp>
        <p:nvSpPr>
          <p:cNvPr id="339" name="Google Shape;339;p7"/>
          <p:cNvSpPr/>
          <p:nvPr/>
        </p:nvSpPr>
        <p:spPr>
          <a:xfrm>
            <a:off x="6158254" y="1739858"/>
            <a:ext cx="1962150"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Capture</a:t>
            </a:r>
            <a:endParaRPr b="0" i="0" sz="3200" u="none" cap="none" strike="noStrike">
              <a:solidFill>
                <a:schemeClr val="dk1"/>
              </a:solidFill>
              <a:latin typeface="Calibri"/>
              <a:ea typeface="Calibri"/>
              <a:cs typeface="Calibri"/>
              <a:sym typeface="Calibri"/>
            </a:endParaRPr>
          </a:p>
        </p:txBody>
      </p:sp>
      <p:sp>
        <p:nvSpPr>
          <p:cNvPr id="340" name="Google Shape;340;p7"/>
          <p:cNvSpPr/>
          <p:nvPr/>
        </p:nvSpPr>
        <p:spPr>
          <a:xfrm>
            <a:off x="4568441" y="2918530"/>
            <a:ext cx="7169918"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Management: Storage and maintenance</a:t>
            </a:r>
            <a:endParaRPr b="0" i="0" sz="3200" u="none" cap="none" strike="noStrike">
              <a:solidFill>
                <a:schemeClr val="dk1"/>
              </a:solidFill>
              <a:latin typeface="Calibri"/>
              <a:ea typeface="Calibri"/>
              <a:cs typeface="Calibri"/>
              <a:sym typeface="Calibri"/>
            </a:endParaRPr>
          </a:p>
        </p:txBody>
      </p:sp>
      <p:sp>
        <p:nvSpPr>
          <p:cNvPr id="341" name="Google Shape;341;p7"/>
          <p:cNvSpPr/>
          <p:nvPr/>
        </p:nvSpPr>
        <p:spPr>
          <a:xfrm>
            <a:off x="8456299" y="4070077"/>
            <a:ext cx="2006394"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Manipulate</a:t>
            </a:r>
            <a:endParaRPr b="0" i="0" sz="2400" u="none" cap="none" strike="noStrike">
              <a:solidFill>
                <a:schemeClr val="dk1"/>
              </a:solidFill>
              <a:latin typeface="Calibri"/>
              <a:ea typeface="Calibri"/>
              <a:cs typeface="Calibri"/>
              <a:sym typeface="Calibri"/>
            </a:endParaRPr>
          </a:p>
        </p:txBody>
      </p:sp>
      <p:sp>
        <p:nvSpPr>
          <p:cNvPr id="342" name="Google Shape;342;p7"/>
          <p:cNvSpPr/>
          <p:nvPr/>
        </p:nvSpPr>
        <p:spPr>
          <a:xfrm>
            <a:off x="6468572" y="4070076"/>
            <a:ext cx="1779175"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Analyze</a:t>
            </a:r>
            <a:endParaRPr b="0" i="0" sz="2800" u="none" cap="none" strike="noStrike">
              <a:solidFill>
                <a:schemeClr val="dk1"/>
              </a:solidFill>
              <a:latin typeface="Calibri"/>
              <a:ea typeface="Calibri"/>
              <a:cs typeface="Calibri"/>
              <a:sym typeface="Calibri"/>
            </a:endParaRPr>
          </a:p>
        </p:txBody>
      </p:sp>
      <p:sp>
        <p:nvSpPr>
          <p:cNvPr id="343" name="Google Shape;343;p7"/>
          <p:cNvSpPr/>
          <p:nvPr/>
        </p:nvSpPr>
        <p:spPr>
          <a:xfrm>
            <a:off x="7539806" y="5526504"/>
            <a:ext cx="1808211" cy="942975"/>
          </a:xfrm>
          <a:prstGeom prst="rect">
            <a:avLst/>
          </a:prstGeom>
          <a:solidFill>
            <a:srgbClr val="F365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Present</a:t>
            </a:r>
            <a:endParaRPr b="0" i="0" sz="3200" u="none" cap="none" strike="noStrike">
              <a:solidFill>
                <a:schemeClr val="dk1"/>
              </a:solidFill>
              <a:latin typeface="Calibri"/>
              <a:ea typeface="Calibri"/>
              <a:cs typeface="Calibri"/>
              <a:sym typeface="Calibri"/>
            </a:endParaRPr>
          </a:p>
        </p:txBody>
      </p:sp>
      <p:sp>
        <p:nvSpPr>
          <p:cNvPr id="344" name="Google Shape;344;p7"/>
          <p:cNvSpPr/>
          <p:nvPr/>
        </p:nvSpPr>
        <p:spPr>
          <a:xfrm>
            <a:off x="4513657" y="1596619"/>
            <a:ext cx="7454225" cy="3494976"/>
          </a:xfrm>
          <a:prstGeom prst="rect">
            <a:avLst/>
          </a:prstGeom>
          <a:noFill/>
          <a:ln cap="flat" cmpd="sng" w="38100">
            <a:solidFill>
              <a:srgbClr val="FF0000"/>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5" name="Google Shape;345;p7"/>
          <p:cNvSpPr/>
          <p:nvPr/>
        </p:nvSpPr>
        <p:spPr>
          <a:xfrm>
            <a:off x="8279244" y="5158869"/>
            <a:ext cx="177055" cy="317848"/>
          </a:xfrm>
          <a:prstGeom prst="downArrow">
            <a:avLst>
              <a:gd fmla="val 50000" name="adj1"/>
              <a:gd fmla="val 50000" name="adj2"/>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6" name="Google Shape;346;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47" name="Google Shape;347;p7"/>
          <p:cNvSpPr/>
          <p:nvPr/>
        </p:nvSpPr>
        <p:spPr>
          <a:xfrm>
            <a:off x="8321933" y="1716530"/>
            <a:ext cx="1962150"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Prepare</a:t>
            </a:r>
            <a:endParaRPr b="0" i="0" sz="3200" u="none" cap="none" strike="noStrike">
              <a:solidFill>
                <a:schemeClr val="dk1"/>
              </a:solidFill>
              <a:latin typeface="Calibri"/>
              <a:ea typeface="Calibri"/>
              <a:cs typeface="Calibri"/>
              <a:sym typeface="Calibri"/>
            </a:endParaRPr>
          </a:p>
        </p:txBody>
      </p:sp>
      <p:sp>
        <p:nvSpPr>
          <p:cNvPr id="348" name="Google Shape;348;p7"/>
          <p:cNvSpPr/>
          <p:nvPr/>
        </p:nvSpPr>
        <p:spPr>
          <a:xfrm>
            <a:off x="8120404" y="1214021"/>
            <a:ext cx="177055" cy="317848"/>
          </a:xfrm>
          <a:prstGeom prst="downArrow">
            <a:avLst>
              <a:gd fmla="val 50000" name="adj1"/>
              <a:gd fmla="val 50000" name="adj2"/>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a454fb2fa1_0_228"/>
          <p:cNvSpPr txBox="1"/>
          <p:nvPr>
            <p:ph idx="1" type="body"/>
          </p:nvPr>
        </p:nvSpPr>
        <p:spPr>
          <a:xfrm>
            <a:off x="838200" y="2872575"/>
            <a:ext cx="10515600" cy="1399800"/>
          </a:xfrm>
          <a:prstGeom prst="rect">
            <a:avLst/>
          </a:prstGeom>
        </p:spPr>
        <p:txBody>
          <a:bodyPr anchorCtr="0" anchor="t" bIns="45700" lIns="91425" spcFirstLastPara="1" rIns="91425" wrap="square" tIns="45700">
            <a:noAutofit/>
          </a:bodyPr>
          <a:lstStyle/>
          <a:p>
            <a:pPr indent="0" lvl="0" marL="2286000" rtl="0" algn="l">
              <a:spcBef>
                <a:spcPts val="1000"/>
              </a:spcBef>
              <a:spcAft>
                <a:spcPts val="0"/>
              </a:spcAft>
              <a:buNone/>
            </a:pPr>
            <a:r>
              <a:rPr b="1" lang="en-US" sz="3700"/>
              <a:t>Case : Aral Sea </a:t>
            </a:r>
            <a:r>
              <a:rPr b="1" lang="en-US" sz="3700"/>
              <a:t>Shrinking</a:t>
            </a:r>
            <a:endParaRPr b="1" sz="3700"/>
          </a:p>
        </p:txBody>
      </p:sp>
      <p:sp>
        <p:nvSpPr>
          <p:cNvPr id="355" name="Google Shape;355;ga454fb2fa1_0_22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9"/>
          <p:cNvSpPr txBox="1"/>
          <p:nvPr>
            <p:ph idx="1" type="body"/>
          </p:nvPr>
        </p:nvSpPr>
        <p:spPr>
          <a:xfrm>
            <a:off x="140677" y="2504367"/>
            <a:ext cx="5120640" cy="10969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14A1A"/>
              </a:buClr>
              <a:buSzPts val="2800"/>
              <a:buNone/>
            </a:pPr>
            <a:r>
              <a:rPr b="1" lang="en-US">
                <a:solidFill>
                  <a:srgbClr val="014A1A"/>
                </a:solidFill>
                <a:latin typeface="Helvetica Neue"/>
                <a:ea typeface="Helvetica Neue"/>
                <a:cs typeface="Helvetica Neue"/>
                <a:sym typeface="Helvetica Neue"/>
              </a:rPr>
              <a:t>Lake Shrinkage of Aral Sea</a:t>
            </a:r>
            <a:endParaRPr b="1">
              <a:solidFill>
                <a:srgbClr val="323F4F"/>
              </a:solidFill>
            </a:endParaRPr>
          </a:p>
          <a:p>
            <a:pPr indent="0" lvl="0" marL="0" marR="0" rtl="0" algn="l">
              <a:lnSpc>
                <a:spcPct val="90000"/>
              </a:lnSpc>
              <a:spcBef>
                <a:spcPts val="0"/>
              </a:spcBef>
              <a:spcAft>
                <a:spcPts val="0"/>
              </a:spcAft>
              <a:buClr>
                <a:schemeClr val="dk1"/>
              </a:buClr>
              <a:buSzPts val="2800"/>
              <a:buNone/>
            </a:pPr>
            <a:r>
              <a:t/>
            </a:r>
            <a:endParaRPr b="1">
              <a:solidFill>
                <a:srgbClr val="323F4F"/>
              </a:solidFill>
            </a:endParaRPr>
          </a:p>
          <a:p>
            <a:pPr indent="0" lvl="0" marL="0" marR="0" rtl="0" algn="l">
              <a:lnSpc>
                <a:spcPct val="90000"/>
              </a:lnSpc>
              <a:spcBef>
                <a:spcPts val="0"/>
              </a:spcBef>
              <a:spcAft>
                <a:spcPts val="0"/>
              </a:spcAft>
              <a:buClr>
                <a:schemeClr val="dk1"/>
              </a:buClr>
              <a:buSzPts val="2800"/>
              <a:buNone/>
            </a:pPr>
            <a:r>
              <a:t/>
            </a:r>
            <a:endParaRPr b="1">
              <a:solidFill>
                <a:srgbClr val="323F4F"/>
              </a:solidFill>
            </a:endParaRPr>
          </a:p>
          <a:p>
            <a:pPr indent="0" lvl="0" marL="0" marR="0" rtl="0" algn="l">
              <a:lnSpc>
                <a:spcPct val="90000"/>
              </a:lnSpc>
              <a:spcBef>
                <a:spcPts val="0"/>
              </a:spcBef>
              <a:spcAft>
                <a:spcPts val="0"/>
              </a:spcAft>
              <a:buClr>
                <a:schemeClr val="dk1"/>
              </a:buClr>
              <a:buSzPts val="2800"/>
              <a:buNone/>
            </a:pPr>
            <a:r>
              <a:t/>
            </a:r>
            <a:endParaRPr b="1">
              <a:solidFill>
                <a:srgbClr val="323F4F"/>
              </a:solidFill>
            </a:endParaRPr>
          </a:p>
          <a:p>
            <a:pPr indent="0" lvl="0" marL="0" marR="0" rtl="0" algn="l">
              <a:lnSpc>
                <a:spcPct val="90000"/>
              </a:lnSpc>
              <a:spcBef>
                <a:spcPts val="1000"/>
              </a:spcBef>
              <a:spcAft>
                <a:spcPts val="0"/>
              </a:spcAft>
              <a:buClr>
                <a:schemeClr val="dk1"/>
              </a:buClr>
              <a:buSzPts val="2800"/>
              <a:buNone/>
            </a:pPr>
            <a:r>
              <a:t/>
            </a:r>
            <a:endParaRPr/>
          </a:p>
          <a:p>
            <a:pPr indent="0" lvl="1" marL="457200" marR="0" rtl="0" algn="l">
              <a:lnSpc>
                <a:spcPct val="90000"/>
              </a:lnSpc>
              <a:spcBef>
                <a:spcPts val="500"/>
              </a:spcBef>
              <a:spcAft>
                <a:spcPts val="0"/>
              </a:spcAft>
              <a:buClr>
                <a:schemeClr val="dk1"/>
              </a:buClr>
              <a:buSzPts val="600"/>
              <a:buFont typeface="Arial"/>
              <a:buNone/>
            </a:pPr>
            <a:r>
              <a:t/>
            </a:r>
            <a:endParaRPr b="1" i="0" sz="2400" u="none" cap="none" strike="noStrike">
              <a:solidFill>
                <a:schemeClr val="dk1"/>
              </a:solidFill>
              <a:latin typeface="Calibri"/>
              <a:ea typeface="Calibri"/>
              <a:cs typeface="Calibri"/>
              <a:sym typeface="Calibri"/>
            </a:endParaRPr>
          </a:p>
        </p:txBody>
      </p:sp>
      <p:pic>
        <p:nvPicPr>
          <p:cNvPr id="362" name="Google Shape;362;p9"/>
          <p:cNvPicPr preferRelativeResize="0"/>
          <p:nvPr/>
        </p:nvPicPr>
        <p:blipFill rotWithShape="1">
          <a:blip r:embed="rId3">
            <a:alphaModFix/>
          </a:blip>
          <a:srcRect b="0" l="0" r="0" t="0"/>
          <a:stretch/>
        </p:blipFill>
        <p:spPr>
          <a:xfrm>
            <a:off x="5017867" y="0"/>
            <a:ext cx="6858000" cy="6858000"/>
          </a:xfrm>
          <a:prstGeom prst="rect">
            <a:avLst/>
          </a:prstGeom>
          <a:noFill/>
          <a:ln>
            <a:noFill/>
          </a:ln>
        </p:spPr>
      </p:pic>
      <p:sp>
        <p:nvSpPr>
          <p:cNvPr id="363" name="Google Shape;363;p9"/>
          <p:cNvSpPr txBox="1"/>
          <p:nvPr/>
        </p:nvSpPr>
        <p:spPr>
          <a:xfrm>
            <a:off x="9541726" y="633363"/>
            <a:ext cx="1826141"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D7D1C8"/>
                </a:solidFill>
                <a:latin typeface="Calibri"/>
                <a:ea typeface="Calibri"/>
                <a:cs typeface="Calibri"/>
                <a:sym typeface="Calibri"/>
              </a:rPr>
              <a:t>Aral Sea</a:t>
            </a:r>
            <a:endParaRPr b="1" i="0" sz="3200" u="none" cap="none" strike="noStrike">
              <a:solidFill>
                <a:srgbClr val="D7D1C8"/>
              </a:solidFill>
              <a:latin typeface="Calibri"/>
              <a:ea typeface="Calibri"/>
              <a:cs typeface="Calibri"/>
              <a:sym typeface="Calibri"/>
            </a:endParaRPr>
          </a:p>
        </p:txBody>
      </p:sp>
      <p:sp>
        <p:nvSpPr>
          <p:cNvPr id="364" name="Google Shape;364;p9"/>
          <p:cNvSpPr/>
          <p:nvPr/>
        </p:nvSpPr>
        <p:spPr>
          <a:xfrm>
            <a:off x="239151" y="3052848"/>
            <a:ext cx="3896751" cy="140676"/>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5" name="Google Shape;365;p9"/>
          <p:cNvSpPr/>
          <p:nvPr/>
        </p:nvSpPr>
        <p:spPr>
          <a:xfrm>
            <a:off x="5247129" y="6492547"/>
            <a:ext cx="621170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chemeClr val="dk1"/>
                </a:solidFill>
                <a:latin typeface="Calibri"/>
                <a:ea typeface="Calibri"/>
                <a:cs typeface="Calibri"/>
                <a:sym typeface="Calibri"/>
              </a:rPr>
              <a:t>Source: https://earthobservatory.nasa.gov/Features/WorldOfChange/aral_sea.php</a:t>
            </a:r>
            <a:endParaRPr b="0" i="0" sz="1400" u="none" cap="none" strike="noStrike">
              <a:solidFill>
                <a:srgbClr val="000000"/>
              </a:solidFill>
              <a:latin typeface="Arial"/>
              <a:ea typeface="Arial"/>
              <a:cs typeface="Arial"/>
              <a:sym typeface="Arial"/>
            </a:endParaRPr>
          </a:p>
        </p:txBody>
      </p:sp>
      <p:sp>
        <p:nvSpPr>
          <p:cNvPr id="366" name="Google Shape;366;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cxnSp>
        <p:nvCxnSpPr>
          <p:cNvPr id="371" name="Google Shape;371;p8"/>
          <p:cNvCxnSpPr/>
          <p:nvPr/>
        </p:nvCxnSpPr>
        <p:spPr>
          <a:xfrm>
            <a:off x="6302389" y="1100138"/>
            <a:ext cx="0" cy="4503737"/>
          </a:xfrm>
          <a:prstGeom prst="straightConnector1">
            <a:avLst/>
          </a:prstGeom>
          <a:noFill/>
          <a:ln cap="flat" cmpd="sng" w="57150">
            <a:solidFill>
              <a:srgbClr val="A5A5A5"/>
            </a:solidFill>
            <a:prstDash val="solid"/>
            <a:miter lim="800000"/>
            <a:headEnd len="sm" w="sm" type="none"/>
            <a:tailEnd len="sm" w="sm" type="none"/>
          </a:ln>
        </p:spPr>
      </p:cxnSp>
      <p:sp>
        <p:nvSpPr>
          <p:cNvPr id="372" name="Google Shape;372;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373" name="Google Shape;373;p8"/>
          <p:cNvGrpSpPr/>
          <p:nvPr/>
        </p:nvGrpSpPr>
        <p:grpSpPr>
          <a:xfrm>
            <a:off x="7082118" y="447505"/>
            <a:ext cx="4885764" cy="5563515"/>
            <a:chOff x="4513657" y="268211"/>
            <a:chExt cx="7454225" cy="6201268"/>
          </a:xfrm>
        </p:grpSpPr>
        <p:sp>
          <p:nvSpPr>
            <p:cNvPr id="374" name="Google Shape;374;p8"/>
            <p:cNvSpPr/>
            <p:nvPr/>
          </p:nvSpPr>
          <p:spPr>
            <a:xfrm>
              <a:off x="6883291" y="268211"/>
              <a:ext cx="2728912" cy="831928"/>
            </a:xfrm>
            <a:prstGeom prst="rect">
              <a:avLst/>
            </a:pr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Real World</a:t>
              </a:r>
              <a:endParaRPr b="0" i="0" sz="2400" u="none" cap="none" strike="noStrike">
                <a:solidFill>
                  <a:schemeClr val="dk1"/>
                </a:solidFill>
                <a:latin typeface="Calibri"/>
                <a:ea typeface="Calibri"/>
                <a:cs typeface="Calibri"/>
                <a:sym typeface="Calibri"/>
              </a:endParaRPr>
            </a:p>
          </p:txBody>
        </p:sp>
        <p:sp>
          <p:nvSpPr>
            <p:cNvPr id="375" name="Google Shape;375;p8"/>
            <p:cNvSpPr/>
            <p:nvPr/>
          </p:nvSpPr>
          <p:spPr>
            <a:xfrm>
              <a:off x="6158254" y="1739858"/>
              <a:ext cx="1962150"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Capture</a:t>
              </a:r>
              <a:endParaRPr b="0" i="0" sz="2000" u="none" cap="none" strike="noStrike">
                <a:solidFill>
                  <a:schemeClr val="dk1"/>
                </a:solidFill>
                <a:latin typeface="Calibri"/>
                <a:ea typeface="Calibri"/>
                <a:cs typeface="Calibri"/>
                <a:sym typeface="Calibri"/>
              </a:endParaRPr>
            </a:p>
          </p:txBody>
        </p:sp>
        <p:sp>
          <p:nvSpPr>
            <p:cNvPr id="376" name="Google Shape;376;p8"/>
            <p:cNvSpPr/>
            <p:nvPr/>
          </p:nvSpPr>
          <p:spPr>
            <a:xfrm>
              <a:off x="4568441" y="2918530"/>
              <a:ext cx="7169918"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Management: Storage and maintenance</a:t>
              </a:r>
              <a:endParaRPr b="0" i="0" sz="2000" u="none" cap="none" strike="noStrike">
                <a:solidFill>
                  <a:schemeClr val="dk1"/>
                </a:solidFill>
                <a:latin typeface="Calibri"/>
                <a:ea typeface="Calibri"/>
                <a:cs typeface="Calibri"/>
                <a:sym typeface="Calibri"/>
              </a:endParaRPr>
            </a:p>
          </p:txBody>
        </p:sp>
        <p:sp>
          <p:nvSpPr>
            <p:cNvPr id="377" name="Google Shape;377;p8"/>
            <p:cNvSpPr/>
            <p:nvPr/>
          </p:nvSpPr>
          <p:spPr>
            <a:xfrm>
              <a:off x="8456299" y="4070077"/>
              <a:ext cx="2006394"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Manipulate</a:t>
              </a:r>
              <a:endParaRPr b="0" i="0" sz="1600" u="none" cap="none" strike="noStrike">
                <a:solidFill>
                  <a:schemeClr val="dk1"/>
                </a:solidFill>
                <a:latin typeface="Calibri"/>
                <a:ea typeface="Calibri"/>
                <a:cs typeface="Calibri"/>
                <a:sym typeface="Calibri"/>
              </a:endParaRPr>
            </a:p>
          </p:txBody>
        </p:sp>
        <p:sp>
          <p:nvSpPr>
            <p:cNvPr id="378" name="Google Shape;378;p8"/>
            <p:cNvSpPr/>
            <p:nvPr/>
          </p:nvSpPr>
          <p:spPr>
            <a:xfrm>
              <a:off x="6468572" y="4070076"/>
              <a:ext cx="1779175"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Analyze</a:t>
              </a:r>
              <a:endParaRPr b="0" i="0" sz="1800" u="none" cap="none" strike="noStrike">
                <a:solidFill>
                  <a:schemeClr val="dk1"/>
                </a:solidFill>
                <a:latin typeface="Calibri"/>
                <a:ea typeface="Calibri"/>
                <a:cs typeface="Calibri"/>
                <a:sym typeface="Calibri"/>
              </a:endParaRPr>
            </a:p>
          </p:txBody>
        </p:sp>
        <p:sp>
          <p:nvSpPr>
            <p:cNvPr id="379" name="Google Shape;379;p8"/>
            <p:cNvSpPr/>
            <p:nvPr/>
          </p:nvSpPr>
          <p:spPr>
            <a:xfrm>
              <a:off x="7539806" y="5526504"/>
              <a:ext cx="1808211" cy="942975"/>
            </a:xfrm>
            <a:prstGeom prst="rect">
              <a:avLst/>
            </a:prstGeom>
            <a:solidFill>
              <a:srgbClr val="F365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Present</a:t>
              </a:r>
              <a:endParaRPr b="0" i="0" sz="2000" u="none" cap="none" strike="noStrike">
                <a:solidFill>
                  <a:schemeClr val="dk1"/>
                </a:solidFill>
                <a:latin typeface="Calibri"/>
                <a:ea typeface="Calibri"/>
                <a:cs typeface="Calibri"/>
                <a:sym typeface="Calibri"/>
              </a:endParaRPr>
            </a:p>
          </p:txBody>
        </p:sp>
        <p:sp>
          <p:nvSpPr>
            <p:cNvPr id="380" name="Google Shape;380;p8"/>
            <p:cNvSpPr/>
            <p:nvPr/>
          </p:nvSpPr>
          <p:spPr>
            <a:xfrm>
              <a:off x="4513657" y="1596619"/>
              <a:ext cx="7454225" cy="3494976"/>
            </a:xfrm>
            <a:prstGeom prst="rect">
              <a:avLst/>
            </a:prstGeom>
            <a:noFill/>
            <a:ln cap="flat" cmpd="sng" w="38100">
              <a:solidFill>
                <a:srgbClr val="FF0000"/>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381" name="Google Shape;381;p8"/>
            <p:cNvSpPr/>
            <p:nvPr/>
          </p:nvSpPr>
          <p:spPr>
            <a:xfrm>
              <a:off x="8279244" y="5158869"/>
              <a:ext cx="177055" cy="317848"/>
            </a:xfrm>
            <a:prstGeom prst="downArrow">
              <a:avLst>
                <a:gd fmla="val 50000" name="adj1"/>
                <a:gd fmla="val 50000" name="adj2"/>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382" name="Google Shape;382;p8"/>
            <p:cNvSpPr/>
            <p:nvPr/>
          </p:nvSpPr>
          <p:spPr>
            <a:xfrm>
              <a:off x="8321933" y="1716530"/>
              <a:ext cx="1962150"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Prepare</a:t>
              </a:r>
              <a:endParaRPr b="0" i="0" sz="2000" u="none" cap="none" strike="noStrike">
                <a:solidFill>
                  <a:schemeClr val="dk1"/>
                </a:solidFill>
                <a:latin typeface="Calibri"/>
                <a:ea typeface="Calibri"/>
                <a:cs typeface="Calibri"/>
                <a:sym typeface="Calibri"/>
              </a:endParaRPr>
            </a:p>
          </p:txBody>
        </p:sp>
        <p:sp>
          <p:nvSpPr>
            <p:cNvPr id="383" name="Google Shape;383;p8"/>
            <p:cNvSpPr/>
            <p:nvPr/>
          </p:nvSpPr>
          <p:spPr>
            <a:xfrm>
              <a:off x="8120404" y="1214021"/>
              <a:ext cx="177055" cy="317848"/>
            </a:xfrm>
            <a:prstGeom prst="downArrow">
              <a:avLst>
                <a:gd fmla="val 50000" name="adj1"/>
                <a:gd fmla="val 50000" name="adj2"/>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sp>
        <p:nvSpPr>
          <p:cNvPr id="384" name="Google Shape;384;p8"/>
          <p:cNvSpPr txBox="1"/>
          <p:nvPr/>
        </p:nvSpPr>
        <p:spPr>
          <a:xfrm>
            <a:off x="161365" y="2089495"/>
            <a:ext cx="61410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rgbClr val="2E75B5"/>
                </a:solidFill>
                <a:latin typeface="Calibri"/>
                <a:ea typeface="Calibri"/>
                <a:cs typeface="Calibri"/>
                <a:sym typeface="Calibri"/>
              </a:rPr>
              <a:t>Explore </a:t>
            </a:r>
            <a:r>
              <a:rPr b="1" i="0" lang="en-US" sz="2800" u="none" cap="none" strike="noStrike">
                <a:solidFill>
                  <a:srgbClr val="2E75B5"/>
                </a:solidFill>
                <a:latin typeface="Calibri"/>
                <a:ea typeface="Calibri"/>
                <a:cs typeface="Calibri"/>
                <a:sym typeface="Calibri"/>
              </a:rPr>
              <a:t>the change in area of a lake </a:t>
            </a:r>
            <a:r>
              <a:rPr b="1" lang="en-US" sz="2800">
                <a:solidFill>
                  <a:srgbClr val="2E75B5"/>
                </a:solidFill>
                <a:latin typeface="Calibri"/>
                <a:ea typeface="Calibri"/>
                <a:cs typeface="Calibri"/>
                <a:sym typeface="Calibri"/>
              </a:rPr>
              <a:t>over </a:t>
            </a:r>
            <a:r>
              <a:rPr b="1" i="0" lang="en-US" sz="2800" u="none" cap="none" strike="noStrike">
                <a:solidFill>
                  <a:srgbClr val="2E75B5"/>
                </a:solidFill>
                <a:latin typeface="Calibri"/>
                <a:ea typeface="Calibri"/>
                <a:cs typeface="Calibri"/>
                <a:sym typeface="Calibri"/>
              </a:rPr>
              <a:t>some specified years.</a:t>
            </a:r>
            <a:endParaRPr b="1" i="0" sz="2800" u="none" cap="none" strike="noStrike">
              <a:solidFill>
                <a:srgbClr val="2E75B5"/>
              </a:solidFill>
              <a:latin typeface="Calibri"/>
              <a:ea typeface="Calibri"/>
              <a:cs typeface="Calibri"/>
              <a:sym typeface="Calibri"/>
            </a:endParaRPr>
          </a:p>
        </p:txBody>
      </p:sp>
      <p:sp>
        <p:nvSpPr>
          <p:cNvPr id="385" name="Google Shape;385;p8"/>
          <p:cNvSpPr txBox="1"/>
          <p:nvPr/>
        </p:nvSpPr>
        <p:spPr>
          <a:xfrm>
            <a:off x="161365" y="3258429"/>
            <a:ext cx="6141000" cy="28623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50000"/>
              </a:lnSpc>
              <a:spcBef>
                <a:spcPts val="0"/>
              </a:spcBef>
              <a:spcAft>
                <a:spcPts val="0"/>
              </a:spcAft>
              <a:buClr>
                <a:schemeClr val="dk1"/>
              </a:buClr>
              <a:buSzPts val="2400"/>
              <a:buFont typeface="Arial"/>
              <a:buChar char="•"/>
            </a:pPr>
            <a:r>
              <a:rPr b="1" i="0" lang="en-US" sz="2400" u="none" cap="none" strike="noStrike">
                <a:solidFill>
                  <a:schemeClr val="dk1"/>
                </a:solidFill>
                <a:latin typeface="Calibri"/>
                <a:ea typeface="Calibri"/>
                <a:cs typeface="Calibri"/>
                <a:sym typeface="Calibri"/>
              </a:rPr>
              <a:t>Capture data from field/other available sources and input to computer system.</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chemeClr val="dk1"/>
              </a:buClr>
              <a:buSzPts val="2400"/>
              <a:buFont typeface="Arial"/>
              <a:buChar char="•"/>
            </a:pPr>
            <a:r>
              <a:rPr b="1" i="0" lang="en-US" sz="2400" u="none" cap="none" strike="noStrike">
                <a:solidFill>
                  <a:schemeClr val="dk1"/>
                </a:solidFill>
                <a:latin typeface="Calibri"/>
                <a:ea typeface="Calibri"/>
                <a:cs typeface="Calibri"/>
                <a:sym typeface="Calibri"/>
              </a:rPr>
              <a:t>Store the data in computer system.</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chemeClr val="dk1"/>
              </a:buClr>
              <a:buSzPts val="2400"/>
              <a:buFont typeface="Arial"/>
              <a:buChar char="•"/>
            </a:pPr>
            <a:r>
              <a:rPr b="1" i="0" lang="en-US" sz="2400" u="none" cap="none" strike="noStrike">
                <a:solidFill>
                  <a:schemeClr val="dk1"/>
                </a:solidFill>
                <a:latin typeface="Calibri"/>
                <a:ea typeface="Calibri"/>
                <a:cs typeface="Calibri"/>
                <a:sym typeface="Calibri"/>
              </a:rPr>
              <a:t>Find the area in specified years.</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chemeClr val="dk1"/>
              </a:buClr>
              <a:buSzPts val="2400"/>
              <a:buFont typeface="Arial"/>
              <a:buChar char="•"/>
            </a:pPr>
            <a:r>
              <a:rPr b="1" i="0" lang="en-US" sz="2400" u="none" cap="none" strike="noStrike">
                <a:solidFill>
                  <a:schemeClr val="dk1"/>
                </a:solidFill>
                <a:latin typeface="Calibri"/>
                <a:ea typeface="Calibri"/>
                <a:cs typeface="Calibri"/>
                <a:sym typeface="Calibri"/>
              </a:rPr>
              <a:t>Prepare Visualization / map</a:t>
            </a:r>
            <a:endParaRPr b="0" i="0" sz="1400" u="none" cap="none" strike="noStrike">
              <a:solidFill>
                <a:srgbClr val="000000"/>
              </a:solidFill>
              <a:latin typeface="Arial"/>
              <a:ea typeface="Arial"/>
              <a:cs typeface="Arial"/>
              <a:sym typeface="Arial"/>
            </a:endParaRPr>
          </a:p>
        </p:txBody>
      </p:sp>
      <p:sp>
        <p:nvSpPr>
          <p:cNvPr id="386" name="Google Shape;386;p8"/>
          <p:cNvSpPr txBox="1"/>
          <p:nvPr>
            <p:ph type="title"/>
          </p:nvPr>
        </p:nvSpPr>
        <p:spPr>
          <a:xfrm>
            <a:off x="3585550" y="327625"/>
            <a:ext cx="2743200" cy="538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E75B5"/>
              </a:buClr>
              <a:buSzPts val="3200"/>
              <a:buFont typeface="Cambria"/>
              <a:buNone/>
            </a:pPr>
            <a:r>
              <a:rPr b="1" lang="en-US" sz="3200">
                <a:solidFill>
                  <a:srgbClr val="2E75B5"/>
                </a:solidFill>
                <a:latin typeface="Cambria"/>
                <a:ea typeface="Cambria"/>
                <a:cs typeface="Cambria"/>
                <a:sym typeface="Cambria"/>
              </a:rPr>
              <a:t>Exercise Time</a:t>
            </a:r>
            <a:endParaRPr sz="3200"/>
          </a:p>
        </p:txBody>
      </p:sp>
      <p:pic>
        <p:nvPicPr>
          <p:cNvPr descr="Image result for exercise time" id="387" name="Google Shape;387;p8"/>
          <p:cNvPicPr preferRelativeResize="0"/>
          <p:nvPr/>
        </p:nvPicPr>
        <p:blipFill rotWithShape="1">
          <a:blip r:embed="rId3">
            <a:alphaModFix/>
          </a:blip>
          <a:srcRect b="17770" l="0" r="0" t="19721"/>
          <a:stretch/>
        </p:blipFill>
        <p:spPr>
          <a:xfrm>
            <a:off x="667820" y="106049"/>
            <a:ext cx="2871162" cy="98136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10"/>
          <p:cNvSpPr txBox="1"/>
          <p:nvPr>
            <p:ph type="title"/>
          </p:nvPr>
        </p:nvSpPr>
        <p:spPr>
          <a:xfrm>
            <a:off x="0" y="0"/>
            <a:ext cx="5329518" cy="86836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0000"/>
              </a:buClr>
              <a:buSzPts val="4000"/>
              <a:buFont typeface="Cambria"/>
              <a:buNone/>
            </a:pPr>
            <a:r>
              <a:rPr b="1" lang="en-US" sz="4000">
                <a:solidFill>
                  <a:srgbClr val="FF0000"/>
                </a:solidFill>
                <a:latin typeface="Cambria"/>
                <a:ea typeface="Cambria"/>
                <a:cs typeface="Cambria"/>
                <a:sym typeface="Cambria"/>
              </a:rPr>
              <a:t>A Simple Exercise</a:t>
            </a:r>
            <a:endParaRPr b="1" sz="4000">
              <a:solidFill>
                <a:srgbClr val="FF0000"/>
              </a:solidFill>
              <a:latin typeface="Cambria"/>
              <a:ea typeface="Cambria"/>
              <a:cs typeface="Cambria"/>
              <a:sym typeface="Cambria"/>
            </a:endParaRPr>
          </a:p>
        </p:txBody>
      </p:sp>
      <p:cxnSp>
        <p:nvCxnSpPr>
          <p:cNvPr id="393" name="Google Shape;393;p10"/>
          <p:cNvCxnSpPr/>
          <p:nvPr/>
        </p:nvCxnSpPr>
        <p:spPr>
          <a:xfrm>
            <a:off x="6302389" y="1100138"/>
            <a:ext cx="0" cy="4503737"/>
          </a:xfrm>
          <a:prstGeom prst="straightConnector1">
            <a:avLst/>
          </a:prstGeom>
          <a:noFill/>
          <a:ln cap="flat" cmpd="sng" w="57150">
            <a:solidFill>
              <a:srgbClr val="A5A5A5"/>
            </a:solidFill>
            <a:prstDash val="solid"/>
            <a:miter lim="800000"/>
            <a:headEnd len="sm" w="sm" type="none"/>
            <a:tailEnd len="sm" w="sm" type="none"/>
          </a:ln>
        </p:spPr>
      </p:cxnSp>
      <p:sp>
        <p:nvSpPr>
          <p:cNvPr id="394" name="Google Shape;394;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395" name="Google Shape;395;p10"/>
          <p:cNvGrpSpPr/>
          <p:nvPr/>
        </p:nvGrpSpPr>
        <p:grpSpPr>
          <a:xfrm>
            <a:off x="7082118" y="447505"/>
            <a:ext cx="4885764" cy="5563515"/>
            <a:chOff x="4513657" y="268211"/>
            <a:chExt cx="7454225" cy="6201268"/>
          </a:xfrm>
        </p:grpSpPr>
        <p:sp>
          <p:nvSpPr>
            <p:cNvPr id="396" name="Google Shape;396;p10"/>
            <p:cNvSpPr/>
            <p:nvPr/>
          </p:nvSpPr>
          <p:spPr>
            <a:xfrm>
              <a:off x="6883291" y="268211"/>
              <a:ext cx="2728912" cy="831928"/>
            </a:xfrm>
            <a:prstGeom prst="rect">
              <a:avLst/>
            </a:pr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Real World</a:t>
              </a:r>
              <a:endParaRPr b="0" i="0" sz="2400" u="none" cap="none" strike="noStrike">
                <a:solidFill>
                  <a:schemeClr val="dk1"/>
                </a:solidFill>
                <a:latin typeface="Calibri"/>
                <a:ea typeface="Calibri"/>
                <a:cs typeface="Calibri"/>
                <a:sym typeface="Calibri"/>
              </a:endParaRPr>
            </a:p>
          </p:txBody>
        </p:sp>
        <p:sp>
          <p:nvSpPr>
            <p:cNvPr id="397" name="Google Shape;397;p10"/>
            <p:cNvSpPr/>
            <p:nvPr/>
          </p:nvSpPr>
          <p:spPr>
            <a:xfrm>
              <a:off x="6158254" y="1739858"/>
              <a:ext cx="1962150"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Capture</a:t>
              </a:r>
              <a:endParaRPr b="0" i="0" sz="2000" u="none" cap="none" strike="noStrike">
                <a:solidFill>
                  <a:schemeClr val="dk1"/>
                </a:solidFill>
                <a:latin typeface="Calibri"/>
                <a:ea typeface="Calibri"/>
                <a:cs typeface="Calibri"/>
                <a:sym typeface="Calibri"/>
              </a:endParaRPr>
            </a:p>
          </p:txBody>
        </p:sp>
        <p:sp>
          <p:nvSpPr>
            <p:cNvPr id="398" name="Google Shape;398;p10"/>
            <p:cNvSpPr/>
            <p:nvPr/>
          </p:nvSpPr>
          <p:spPr>
            <a:xfrm>
              <a:off x="4568441" y="2918530"/>
              <a:ext cx="7169918"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Management: Storage and maintenance</a:t>
              </a:r>
              <a:endParaRPr b="0" i="0" sz="2000" u="none" cap="none" strike="noStrike">
                <a:solidFill>
                  <a:schemeClr val="dk1"/>
                </a:solidFill>
                <a:latin typeface="Calibri"/>
                <a:ea typeface="Calibri"/>
                <a:cs typeface="Calibri"/>
                <a:sym typeface="Calibri"/>
              </a:endParaRPr>
            </a:p>
          </p:txBody>
        </p:sp>
        <p:sp>
          <p:nvSpPr>
            <p:cNvPr id="399" name="Google Shape;399;p10"/>
            <p:cNvSpPr/>
            <p:nvPr/>
          </p:nvSpPr>
          <p:spPr>
            <a:xfrm>
              <a:off x="8456299" y="4070077"/>
              <a:ext cx="2006394"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Manipulate</a:t>
              </a:r>
              <a:endParaRPr b="0" i="0" sz="1600" u="none" cap="none" strike="noStrike">
                <a:solidFill>
                  <a:schemeClr val="dk1"/>
                </a:solidFill>
                <a:latin typeface="Calibri"/>
                <a:ea typeface="Calibri"/>
                <a:cs typeface="Calibri"/>
                <a:sym typeface="Calibri"/>
              </a:endParaRPr>
            </a:p>
          </p:txBody>
        </p:sp>
        <p:sp>
          <p:nvSpPr>
            <p:cNvPr id="400" name="Google Shape;400;p10"/>
            <p:cNvSpPr/>
            <p:nvPr/>
          </p:nvSpPr>
          <p:spPr>
            <a:xfrm>
              <a:off x="6468572" y="4070076"/>
              <a:ext cx="1779175"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Analyze</a:t>
              </a:r>
              <a:endParaRPr b="0" i="0" sz="1800" u="none" cap="none" strike="noStrike">
                <a:solidFill>
                  <a:schemeClr val="dk1"/>
                </a:solidFill>
                <a:latin typeface="Calibri"/>
                <a:ea typeface="Calibri"/>
                <a:cs typeface="Calibri"/>
                <a:sym typeface="Calibri"/>
              </a:endParaRPr>
            </a:p>
          </p:txBody>
        </p:sp>
        <p:sp>
          <p:nvSpPr>
            <p:cNvPr id="401" name="Google Shape;401;p10"/>
            <p:cNvSpPr/>
            <p:nvPr/>
          </p:nvSpPr>
          <p:spPr>
            <a:xfrm>
              <a:off x="7539806" y="5526504"/>
              <a:ext cx="1808211" cy="942975"/>
            </a:xfrm>
            <a:prstGeom prst="rect">
              <a:avLst/>
            </a:prstGeom>
            <a:solidFill>
              <a:srgbClr val="F365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Present</a:t>
              </a:r>
              <a:endParaRPr b="0" i="0" sz="2000" u="none" cap="none" strike="noStrike">
                <a:solidFill>
                  <a:schemeClr val="dk1"/>
                </a:solidFill>
                <a:latin typeface="Calibri"/>
                <a:ea typeface="Calibri"/>
                <a:cs typeface="Calibri"/>
                <a:sym typeface="Calibri"/>
              </a:endParaRPr>
            </a:p>
          </p:txBody>
        </p:sp>
        <p:sp>
          <p:nvSpPr>
            <p:cNvPr id="402" name="Google Shape;402;p10"/>
            <p:cNvSpPr/>
            <p:nvPr/>
          </p:nvSpPr>
          <p:spPr>
            <a:xfrm>
              <a:off x="4513657" y="1596619"/>
              <a:ext cx="7454225" cy="3494976"/>
            </a:xfrm>
            <a:prstGeom prst="rect">
              <a:avLst/>
            </a:prstGeom>
            <a:noFill/>
            <a:ln cap="flat" cmpd="sng" w="38100">
              <a:solidFill>
                <a:srgbClr val="FF0000"/>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403" name="Google Shape;403;p10"/>
            <p:cNvSpPr/>
            <p:nvPr/>
          </p:nvSpPr>
          <p:spPr>
            <a:xfrm>
              <a:off x="8279244" y="5158869"/>
              <a:ext cx="177055" cy="317848"/>
            </a:xfrm>
            <a:prstGeom prst="downArrow">
              <a:avLst>
                <a:gd fmla="val 50000" name="adj1"/>
                <a:gd fmla="val 50000" name="adj2"/>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404" name="Google Shape;404;p10"/>
            <p:cNvSpPr/>
            <p:nvPr/>
          </p:nvSpPr>
          <p:spPr>
            <a:xfrm>
              <a:off x="8321933" y="1716530"/>
              <a:ext cx="1962150"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Prepare</a:t>
              </a:r>
              <a:endParaRPr b="0" i="0" sz="2000" u="none" cap="none" strike="noStrike">
                <a:solidFill>
                  <a:schemeClr val="dk1"/>
                </a:solidFill>
                <a:latin typeface="Calibri"/>
                <a:ea typeface="Calibri"/>
                <a:cs typeface="Calibri"/>
                <a:sym typeface="Calibri"/>
              </a:endParaRPr>
            </a:p>
          </p:txBody>
        </p:sp>
        <p:sp>
          <p:nvSpPr>
            <p:cNvPr id="405" name="Google Shape;405;p10"/>
            <p:cNvSpPr/>
            <p:nvPr/>
          </p:nvSpPr>
          <p:spPr>
            <a:xfrm>
              <a:off x="8120404" y="1214021"/>
              <a:ext cx="177055" cy="317848"/>
            </a:xfrm>
            <a:prstGeom prst="downArrow">
              <a:avLst>
                <a:gd fmla="val 50000" name="adj1"/>
                <a:gd fmla="val 50000" name="adj2"/>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sp>
        <p:nvSpPr>
          <p:cNvPr id="406" name="Google Shape;406;p10"/>
          <p:cNvSpPr txBox="1"/>
          <p:nvPr/>
        </p:nvSpPr>
        <p:spPr>
          <a:xfrm>
            <a:off x="161375" y="1708503"/>
            <a:ext cx="6141000" cy="212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E75B5"/>
                </a:solidFill>
                <a:latin typeface="Calibri"/>
                <a:ea typeface="Calibri"/>
                <a:cs typeface="Calibri"/>
                <a:sym typeface="Calibri"/>
              </a:rPr>
              <a:t>Think of a simple spatial problem in your domain and list down how you would solve it using GIS</a:t>
            </a:r>
            <a:r>
              <a:rPr b="1" lang="en-US" sz="2800">
                <a:solidFill>
                  <a:srgbClr val="2E75B5"/>
                </a:solidFill>
                <a:latin typeface="Calibri"/>
                <a:ea typeface="Calibri"/>
                <a:cs typeface="Calibri"/>
                <a:sym typeface="Calibri"/>
              </a:rPr>
              <a:t> based on the workflow as shown here.</a:t>
            </a:r>
            <a:endParaRPr b="1" i="0" sz="2800" u="none" cap="none" strike="noStrike">
              <a:solidFill>
                <a:srgbClr val="2E75B5"/>
              </a:solidFill>
              <a:latin typeface="Calibri"/>
              <a:ea typeface="Calibri"/>
              <a:cs typeface="Calibri"/>
              <a:sym typeface="Calibri"/>
            </a:endParaRPr>
          </a:p>
        </p:txBody>
      </p:sp>
      <p:sp>
        <p:nvSpPr>
          <p:cNvPr id="407" name="Google Shape;407;p10"/>
          <p:cNvSpPr txBox="1"/>
          <p:nvPr/>
        </p:nvSpPr>
        <p:spPr>
          <a:xfrm>
            <a:off x="161364" y="1356626"/>
            <a:ext cx="2071585"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Spatial Problem:</a:t>
            </a:r>
            <a:endParaRPr b="1" i="0" sz="200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a454fb2fa1_0_236"/>
          <p:cNvSpPr txBox="1"/>
          <p:nvPr>
            <p:ph idx="1" type="body"/>
          </p:nvPr>
        </p:nvSpPr>
        <p:spPr>
          <a:xfrm>
            <a:off x="838200" y="2872575"/>
            <a:ext cx="10515600" cy="1399800"/>
          </a:xfrm>
          <a:prstGeom prst="rect">
            <a:avLst/>
          </a:prstGeom>
        </p:spPr>
        <p:txBody>
          <a:bodyPr anchorCtr="0" anchor="t" bIns="45700" lIns="91425" spcFirstLastPara="1" rIns="91425" wrap="square" tIns="45700">
            <a:noAutofit/>
          </a:bodyPr>
          <a:lstStyle/>
          <a:p>
            <a:pPr indent="0" lvl="0" marL="2286000" rtl="0" algn="l">
              <a:spcBef>
                <a:spcPts val="1000"/>
              </a:spcBef>
              <a:spcAft>
                <a:spcPts val="0"/>
              </a:spcAft>
              <a:buNone/>
            </a:pPr>
            <a:r>
              <a:rPr b="1" lang="en-US" sz="3700"/>
              <a:t>Paper Discussion</a:t>
            </a:r>
            <a:endParaRPr b="1" sz="3700"/>
          </a:p>
        </p:txBody>
      </p:sp>
      <p:sp>
        <p:nvSpPr>
          <p:cNvPr id="414" name="Google Shape;414;ga454fb2fa1_0_23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a454fb2fa1_0_195"/>
          <p:cNvSpPr txBox="1"/>
          <p:nvPr>
            <p:ph idx="1" type="body"/>
          </p:nvPr>
        </p:nvSpPr>
        <p:spPr>
          <a:xfrm>
            <a:off x="838200" y="2872575"/>
            <a:ext cx="10515600" cy="1399800"/>
          </a:xfrm>
          <a:prstGeom prst="rect">
            <a:avLst/>
          </a:prstGeom>
        </p:spPr>
        <p:txBody>
          <a:bodyPr anchorCtr="0" anchor="t" bIns="45700" lIns="91425" spcFirstLastPara="1" rIns="91425" wrap="square" tIns="45700">
            <a:noAutofit/>
          </a:bodyPr>
          <a:lstStyle/>
          <a:p>
            <a:pPr indent="0" lvl="0" marL="2286000" rtl="0" algn="l">
              <a:spcBef>
                <a:spcPts val="1000"/>
              </a:spcBef>
              <a:spcAft>
                <a:spcPts val="0"/>
              </a:spcAft>
              <a:buNone/>
            </a:pPr>
            <a:r>
              <a:rPr b="1" lang="en-US" sz="3700"/>
              <a:t>Story of origin of GIS</a:t>
            </a:r>
            <a:endParaRPr b="1" sz="3700"/>
          </a:p>
        </p:txBody>
      </p:sp>
      <p:sp>
        <p:nvSpPr>
          <p:cNvPr id="105" name="Google Shape;105;ga454fb2fa1_0_19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a454fb2fa1_0_24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421" name="Google Shape;421;ga454fb2fa1_0_242"/>
          <p:cNvPicPr preferRelativeResize="0"/>
          <p:nvPr/>
        </p:nvPicPr>
        <p:blipFill>
          <a:blip r:embed="rId3">
            <a:alphaModFix/>
          </a:blip>
          <a:stretch>
            <a:fillRect/>
          </a:stretch>
        </p:blipFill>
        <p:spPr>
          <a:xfrm>
            <a:off x="4749269" y="430453"/>
            <a:ext cx="6604531" cy="5659400"/>
          </a:xfrm>
          <a:prstGeom prst="rect">
            <a:avLst/>
          </a:prstGeom>
          <a:noFill/>
          <a:ln cap="flat" cmpd="sng" w="19050">
            <a:solidFill>
              <a:schemeClr val="dk2"/>
            </a:solidFill>
            <a:prstDash val="solid"/>
            <a:round/>
            <a:headEnd len="sm" w="sm" type="none"/>
            <a:tailEnd len="sm" w="sm" type="none"/>
          </a:ln>
        </p:spPr>
      </p:pic>
      <p:sp>
        <p:nvSpPr>
          <p:cNvPr id="422" name="Google Shape;422;ga454fb2fa1_0_242"/>
          <p:cNvSpPr txBox="1"/>
          <p:nvPr/>
        </p:nvSpPr>
        <p:spPr>
          <a:xfrm>
            <a:off x="658575" y="506600"/>
            <a:ext cx="3782700" cy="55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Go through the paper. It is slow and challenging process but one that benefits you academically.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What you need to do?</a:t>
            </a:r>
            <a:endParaRPr sz="1800">
              <a:latin typeface="Calibri"/>
              <a:ea typeface="Calibri"/>
              <a:cs typeface="Calibri"/>
              <a:sym typeface="Calibri"/>
            </a:endParaRPr>
          </a:p>
          <a:p>
            <a:pPr indent="-342900" lvl="0" marL="457200" rtl="0" algn="l">
              <a:spcBef>
                <a:spcPts val="0"/>
              </a:spcBef>
              <a:spcAft>
                <a:spcPts val="0"/>
              </a:spcAft>
              <a:buSzPts val="1800"/>
              <a:buFont typeface="Calibri"/>
              <a:buAutoNum type="arabicPeriod"/>
            </a:pPr>
            <a:r>
              <a:rPr lang="en-US" sz="1800">
                <a:latin typeface="Calibri"/>
                <a:ea typeface="Calibri"/>
                <a:cs typeface="Calibri"/>
                <a:sym typeface="Calibri"/>
              </a:rPr>
              <a:t>Summarize the purpose of each </a:t>
            </a:r>
            <a:r>
              <a:rPr lang="en-US" sz="1800">
                <a:latin typeface="Calibri"/>
                <a:ea typeface="Calibri"/>
                <a:cs typeface="Calibri"/>
                <a:sym typeface="Calibri"/>
              </a:rPr>
              <a:t>paragraph</a:t>
            </a:r>
            <a:r>
              <a:rPr lang="en-US" sz="1800">
                <a:latin typeface="Calibri"/>
                <a:ea typeface="Calibri"/>
                <a:cs typeface="Calibri"/>
                <a:sym typeface="Calibri"/>
              </a:rPr>
              <a:t> in 1-2 lines. </a:t>
            </a:r>
            <a:endParaRPr sz="1800">
              <a:latin typeface="Calibri"/>
              <a:ea typeface="Calibri"/>
              <a:cs typeface="Calibri"/>
              <a:sym typeface="Calibri"/>
            </a:endParaRPr>
          </a:p>
          <a:p>
            <a:pPr indent="-342900" lvl="0" marL="457200" rtl="0" algn="l">
              <a:spcBef>
                <a:spcPts val="0"/>
              </a:spcBef>
              <a:spcAft>
                <a:spcPts val="0"/>
              </a:spcAft>
              <a:buSzPts val="1800"/>
              <a:buFont typeface="Calibri"/>
              <a:buAutoNum type="arabicPeriod"/>
            </a:pPr>
            <a:r>
              <a:rPr lang="en-US" sz="1800">
                <a:latin typeface="Calibri"/>
                <a:ea typeface="Calibri"/>
                <a:cs typeface="Calibri"/>
                <a:sym typeface="Calibri"/>
              </a:rPr>
              <a:t>Based on your understanding of the paper, summarize the “Tool” side argument and “Science” side argument in two paragraphs.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Deadline: 2 November</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Marking : 5 Marks</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Marking Rubric : 3 for timely submission, 2 for the quality of the work.</a:t>
            </a:r>
            <a:endParaRPr sz="1800">
              <a:latin typeface="Calibri"/>
              <a:ea typeface="Calibri"/>
              <a:cs typeface="Calibri"/>
              <a:sym typeface="Calibri"/>
            </a:endParaRPr>
          </a:p>
          <a:p>
            <a:pPr indent="0" lvl="0" marL="457200" rtl="0" algn="l">
              <a:spcBef>
                <a:spcPts val="0"/>
              </a:spcBef>
              <a:spcAft>
                <a:spcPts val="0"/>
              </a:spcAft>
              <a:buNone/>
            </a:pPr>
            <a:r>
              <a:t/>
            </a:r>
            <a:endParaRPr sz="1800">
              <a:latin typeface="Calibri"/>
              <a:ea typeface="Calibri"/>
              <a:cs typeface="Calibri"/>
              <a:sym typeface="Calibri"/>
            </a:endParaRPr>
          </a:p>
          <a:p>
            <a:pPr indent="0" lvl="0" marL="457200" rtl="0" algn="l">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19"/>
          <p:cNvSpPr txBox="1"/>
          <p:nvPr>
            <p:ph type="title"/>
          </p:nvPr>
        </p:nvSpPr>
        <p:spPr>
          <a:xfrm>
            <a:off x="119747" y="1137348"/>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600"/>
              <a:buFont typeface="Cambria"/>
              <a:buNone/>
            </a:pPr>
            <a:r>
              <a:rPr lang="en-US" sz="3600">
                <a:latin typeface="Cambria"/>
                <a:ea typeface="Cambria"/>
                <a:cs typeface="Cambria"/>
                <a:sym typeface="Cambria"/>
              </a:rPr>
              <a:t>Video on early GIS </a:t>
            </a:r>
            <a:endParaRPr/>
          </a:p>
        </p:txBody>
      </p:sp>
      <p:sp>
        <p:nvSpPr>
          <p:cNvPr id="428" name="Google Shape;428;p19"/>
          <p:cNvSpPr txBox="1"/>
          <p:nvPr>
            <p:ph idx="1" type="body"/>
          </p:nvPr>
        </p:nvSpPr>
        <p:spPr>
          <a:xfrm>
            <a:off x="1060811" y="2271348"/>
            <a:ext cx="10515600" cy="8739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u="sng">
                <a:solidFill>
                  <a:schemeClr val="hlink"/>
                </a:solidFill>
                <a:hlinkClick r:id="rId3"/>
              </a:rPr>
              <a:t>https://www.youtube.com/watch?v=3VLGvWEuZxI&amp;t=617s</a:t>
            </a:r>
            <a:endParaRPr/>
          </a:p>
        </p:txBody>
      </p:sp>
      <p:sp>
        <p:nvSpPr>
          <p:cNvPr id="429" name="Google Shape;42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30" name="Google Shape;430;p19"/>
          <p:cNvSpPr txBox="1"/>
          <p:nvPr/>
        </p:nvSpPr>
        <p:spPr>
          <a:xfrm>
            <a:off x="119750" y="2823400"/>
            <a:ext cx="10515600" cy="193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3600"/>
              <a:buFont typeface="Cambria"/>
              <a:buNone/>
            </a:pPr>
            <a:r>
              <a:rPr b="0" i="0" lang="en-US" sz="3600" u="none" cap="none" strike="noStrike">
                <a:solidFill>
                  <a:schemeClr val="dk1"/>
                </a:solidFill>
                <a:latin typeface="Cambria"/>
                <a:ea typeface="Cambria"/>
                <a:cs typeface="Cambria"/>
                <a:sym typeface="Cambria"/>
              </a:rPr>
              <a:t>Videos on Geospatial Revolution</a:t>
            </a:r>
            <a:endParaRPr b="0" i="0" sz="3600" u="none" cap="none" strike="noStrike">
              <a:solidFill>
                <a:schemeClr val="dk1"/>
              </a:solidFill>
              <a:latin typeface="Cambria"/>
              <a:ea typeface="Cambria"/>
              <a:cs typeface="Cambria"/>
              <a:sym typeface="Cambria"/>
            </a:endParaRPr>
          </a:p>
        </p:txBody>
      </p:sp>
      <p:sp>
        <p:nvSpPr>
          <p:cNvPr id="431" name="Google Shape;431;p19"/>
          <p:cNvSpPr/>
          <p:nvPr/>
        </p:nvSpPr>
        <p:spPr>
          <a:xfrm>
            <a:off x="1698173" y="4238579"/>
            <a:ext cx="10341428" cy="1938992"/>
          </a:xfrm>
          <a:prstGeom prst="rect">
            <a:avLst/>
          </a:prstGeom>
          <a:noFill/>
          <a:ln>
            <a:noFill/>
          </a:ln>
        </p:spPr>
        <p:txBody>
          <a:bodyPr anchorCtr="0" anchor="t" bIns="45700" lIns="91425" spcFirstLastPara="1" rIns="91425" wrap="square" tIns="45700">
            <a:noAutofit/>
          </a:bodyPr>
          <a:lstStyle/>
          <a:p>
            <a:pPr indent="-457200" lvl="0" marL="457200" marR="0" rtl="0" algn="l">
              <a:lnSpc>
                <a:spcPct val="150000"/>
              </a:lnSpc>
              <a:spcBef>
                <a:spcPts val="0"/>
              </a:spcBef>
              <a:spcAft>
                <a:spcPts val="0"/>
              </a:spcAft>
              <a:buClr>
                <a:srgbClr val="C55A11"/>
              </a:buClr>
              <a:buSzPts val="2000"/>
              <a:buFont typeface="Arial"/>
              <a:buChar char="•"/>
            </a:pPr>
            <a:r>
              <a:rPr b="0" i="0" lang="en-US" sz="2000" u="sng" cap="none" strike="noStrike">
                <a:solidFill>
                  <a:schemeClr val="hlink"/>
                </a:solidFill>
                <a:latin typeface="Calibri"/>
                <a:ea typeface="Calibri"/>
                <a:cs typeface="Calibri"/>
                <a:sym typeface="Calibri"/>
                <a:hlinkClick r:id="rId4"/>
              </a:rPr>
              <a:t>https://www.youtube.com/watch?v=poMGRbfgp38&amp;t=157s</a:t>
            </a:r>
            <a:endParaRPr b="0" i="0" sz="2000" u="none" cap="none" strike="noStrike">
              <a:solidFill>
                <a:srgbClr val="C55A11"/>
              </a:solidFill>
              <a:latin typeface="Calibri"/>
              <a:ea typeface="Calibri"/>
              <a:cs typeface="Calibri"/>
              <a:sym typeface="Calibri"/>
            </a:endParaRPr>
          </a:p>
          <a:p>
            <a:pPr indent="-457200" lvl="0" marL="457200" marR="0" rtl="0" algn="l">
              <a:lnSpc>
                <a:spcPct val="150000"/>
              </a:lnSpc>
              <a:spcBef>
                <a:spcPts val="0"/>
              </a:spcBef>
              <a:spcAft>
                <a:spcPts val="0"/>
              </a:spcAft>
              <a:buClr>
                <a:srgbClr val="C55A11"/>
              </a:buClr>
              <a:buSzPts val="2000"/>
              <a:buFont typeface="Arial"/>
              <a:buChar char="•"/>
            </a:pPr>
            <a:r>
              <a:rPr b="0" i="0" lang="en-US" sz="2000" u="sng" cap="none" strike="noStrike">
                <a:solidFill>
                  <a:schemeClr val="hlink"/>
                </a:solidFill>
                <a:latin typeface="Calibri"/>
                <a:ea typeface="Calibri"/>
                <a:cs typeface="Calibri"/>
                <a:sym typeface="Calibri"/>
                <a:hlinkClick r:id="rId5"/>
              </a:rPr>
              <a:t>https://www.youtube.com/watch?v=GXS0bsR0e7w&amp;t=7s</a:t>
            </a:r>
            <a:endParaRPr b="0" i="0" sz="2000" u="none" cap="none" strike="noStrike">
              <a:solidFill>
                <a:srgbClr val="C55A11"/>
              </a:solidFill>
              <a:latin typeface="Calibri"/>
              <a:ea typeface="Calibri"/>
              <a:cs typeface="Calibri"/>
              <a:sym typeface="Calibri"/>
            </a:endParaRPr>
          </a:p>
          <a:p>
            <a:pPr indent="-457200" lvl="0" marL="457200" marR="0" rtl="0" algn="l">
              <a:lnSpc>
                <a:spcPct val="150000"/>
              </a:lnSpc>
              <a:spcBef>
                <a:spcPts val="0"/>
              </a:spcBef>
              <a:spcAft>
                <a:spcPts val="0"/>
              </a:spcAft>
              <a:buClr>
                <a:srgbClr val="C55A11"/>
              </a:buClr>
              <a:buSzPts val="2000"/>
              <a:buFont typeface="Arial"/>
              <a:buChar char="•"/>
            </a:pPr>
            <a:r>
              <a:rPr b="0" i="0" lang="en-US" sz="2000" u="sng" cap="none" strike="noStrike">
                <a:solidFill>
                  <a:schemeClr val="hlink"/>
                </a:solidFill>
                <a:latin typeface="Calibri"/>
                <a:ea typeface="Calibri"/>
                <a:cs typeface="Calibri"/>
                <a:sym typeface="Calibri"/>
                <a:hlinkClick r:id="rId6"/>
              </a:rPr>
              <a:t>https://www.youtube.com/watch?v=OePOK6nzcaY&amp;t=7s</a:t>
            </a:r>
            <a:endParaRPr b="0" i="0" sz="2000" u="none" cap="none" strike="noStrike">
              <a:solidFill>
                <a:srgbClr val="C55A11"/>
              </a:solidFill>
              <a:latin typeface="Calibri"/>
              <a:ea typeface="Calibri"/>
              <a:cs typeface="Calibri"/>
              <a:sym typeface="Calibri"/>
            </a:endParaRPr>
          </a:p>
          <a:p>
            <a:pPr indent="-457200" lvl="0" marL="457200" marR="0" rtl="0" algn="l">
              <a:lnSpc>
                <a:spcPct val="150000"/>
              </a:lnSpc>
              <a:spcBef>
                <a:spcPts val="0"/>
              </a:spcBef>
              <a:spcAft>
                <a:spcPts val="0"/>
              </a:spcAft>
              <a:buClr>
                <a:srgbClr val="C55A11"/>
              </a:buClr>
              <a:buSzPts val="2000"/>
              <a:buFont typeface="Arial"/>
              <a:buChar char="•"/>
            </a:pPr>
            <a:r>
              <a:rPr b="0" i="0" lang="en-US" sz="2000" u="sng" cap="none" strike="noStrike">
                <a:solidFill>
                  <a:schemeClr val="hlink"/>
                </a:solidFill>
                <a:latin typeface="Calibri"/>
                <a:ea typeface="Calibri"/>
                <a:cs typeface="Calibri"/>
                <a:sym typeface="Calibri"/>
                <a:hlinkClick r:id="rId7"/>
              </a:rPr>
              <a:t>https://www.youtube.com/watch?v=9F7z9LLYxf8&amp;t=11s</a:t>
            </a:r>
            <a:endParaRPr b="0" i="0" sz="2000" u="none" cap="none" strike="noStrike">
              <a:solidFill>
                <a:srgbClr val="C55A11"/>
              </a:solidFill>
              <a:latin typeface="Calibri"/>
              <a:ea typeface="Calibri"/>
              <a:cs typeface="Calibri"/>
              <a:sym typeface="Calibri"/>
            </a:endParaRPr>
          </a:p>
        </p:txBody>
      </p:sp>
      <p:sp>
        <p:nvSpPr>
          <p:cNvPr id="432" name="Google Shape;432;p19"/>
          <p:cNvSpPr txBox="1"/>
          <p:nvPr>
            <p:ph type="title"/>
          </p:nvPr>
        </p:nvSpPr>
        <p:spPr>
          <a:xfrm>
            <a:off x="119750" y="259249"/>
            <a:ext cx="10515600" cy="873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600"/>
              <a:buFont typeface="Cambria"/>
              <a:buNone/>
            </a:pPr>
            <a:r>
              <a:rPr b="1" lang="en-US" sz="3600">
                <a:latin typeface="Cambria"/>
                <a:ea typeface="Cambria"/>
                <a:cs typeface="Cambria"/>
                <a:sym typeface="Cambria"/>
              </a:rPr>
              <a:t>Leisurely</a:t>
            </a:r>
            <a:r>
              <a:rPr b="1" lang="en-US" sz="3600">
                <a:latin typeface="Cambria"/>
                <a:ea typeface="Cambria"/>
                <a:cs typeface="Cambria"/>
                <a:sym typeface="Cambria"/>
              </a:rPr>
              <a:t> Activities</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a454fb2fa1_0_5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Bibliographies</a:t>
            </a:r>
            <a:endParaRPr/>
          </a:p>
        </p:txBody>
      </p:sp>
      <p:sp>
        <p:nvSpPr>
          <p:cNvPr id="439" name="Google Shape;439;ga454fb2fa1_0_50"/>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u="sng">
                <a:solidFill>
                  <a:schemeClr val="hlink"/>
                </a:solidFill>
                <a:hlinkClick r:id="rId3"/>
              </a:rPr>
              <a:t>https://famousbio.net/roger-tomlinson-11917.html</a:t>
            </a:r>
            <a:endParaRPr/>
          </a:p>
          <a:p>
            <a:pPr indent="-342900" lvl="0" marL="457200" rtl="0" algn="l">
              <a:spcBef>
                <a:spcPts val="0"/>
              </a:spcBef>
              <a:spcAft>
                <a:spcPts val="0"/>
              </a:spcAft>
              <a:buSzPts val="1800"/>
              <a:buChar char="•"/>
            </a:pPr>
            <a:r>
              <a:rPr lang="en-US"/>
              <a:t>https://www.esri.com/news/arcwatch/0509/tomlinson.html</a:t>
            </a:r>
            <a:endParaRPr/>
          </a:p>
        </p:txBody>
      </p:sp>
      <p:sp>
        <p:nvSpPr>
          <p:cNvPr id="440" name="Google Shape;440;ga454fb2fa1_0_5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0"/>
          <p:cNvSpPr txBox="1"/>
          <p:nvPr>
            <p:ph type="title"/>
          </p:nvPr>
        </p:nvSpPr>
        <p:spPr>
          <a:xfrm>
            <a:off x="674914" y="21939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A5A5A5"/>
              </a:buClr>
              <a:buSzPts val="4000"/>
              <a:buFont typeface="Cambria"/>
              <a:buNone/>
            </a:pPr>
            <a:r>
              <a:rPr b="1" lang="en-US" sz="4000">
                <a:solidFill>
                  <a:srgbClr val="A5A5A5"/>
                </a:solidFill>
                <a:latin typeface="Cambria"/>
                <a:ea typeface="Cambria"/>
                <a:cs typeface="Cambria"/>
                <a:sym typeface="Cambria"/>
              </a:rPr>
              <a:t>End</a:t>
            </a:r>
            <a:br>
              <a:rPr b="1" lang="en-US" sz="4800">
                <a:solidFill>
                  <a:srgbClr val="2E75B5"/>
                </a:solidFill>
                <a:latin typeface="Cambria"/>
                <a:ea typeface="Cambria"/>
                <a:cs typeface="Cambria"/>
                <a:sym typeface="Cambria"/>
              </a:rPr>
            </a:br>
            <a:r>
              <a:rPr b="1" lang="en-US" sz="4800">
                <a:solidFill>
                  <a:srgbClr val="2E75B5"/>
                </a:solidFill>
                <a:latin typeface="Cambria"/>
                <a:ea typeface="Cambria"/>
                <a:cs typeface="Cambria"/>
                <a:sym typeface="Cambria"/>
              </a:rPr>
              <a:t>Introduction to GIS</a:t>
            </a:r>
            <a:endParaRPr b="1" sz="4800">
              <a:solidFill>
                <a:srgbClr val="2E75B5"/>
              </a:solidFill>
              <a:latin typeface="Cambria"/>
              <a:ea typeface="Cambria"/>
              <a:cs typeface="Cambria"/>
              <a:sym typeface="Cambria"/>
            </a:endParaRPr>
          </a:p>
        </p:txBody>
      </p:sp>
      <p:sp>
        <p:nvSpPr>
          <p:cNvPr id="446" name="Google Shape;44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47" name="Google Shape;447;p20"/>
          <p:cNvSpPr txBox="1"/>
          <p:nvPr>
            <p:ph type="title"/>
          </p:nvPr>
        </p:nvSpPr>
        <p:spPr>
          <a:xfrm>
            <a:off x="506039" y="3730600"/>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A5A5A5"/>
              </a:buClr>
              <a:buSzPts val="4000"/>
              <a:buFont typeface="Cambria"/>
              <a:buNone/>
            </a:pPr>
            <a:r>
              <a:rPr b="1" lang="en-US" sz="4000">
                <a:solidFill>
                  <a:srgbClr val="A5A5A5"/>
                </a:solidFill>
                <a:latin typeface="Cambria"/>
                <a:ea typeface="Cambria"/>
                <a:cs typeface="Cambria"/>
                <a:sym typeface="Cambria"/>
              </a:rPr>
              <a:t>Queries and Ideas are welcome!! </a:t>
            </a:r>
            <a:endParaRPr b="1" sz="4800">
              <a:solidFill>
                <a:srgbClr val="2E75B5"/>
              </a:solidFill>
              <a:latin typeface="Cambria"/>
              <a:ea typeface="Cambria"/>
              <a:cs typeface="Cambria"/>
              <a:sym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a454fb2fa1_0_7"/>
          <p:cNvSpPr txBox="1"/>
          <p:nvPr>
            <p:ph type="title"/>
          </p:nvPr>
        </p:nvSpPr>
        <p:spPr>
          <a:xfrm>
            <a:off x="1166969" y="232577"/>
            <a:ext cx="10515600" cy="8361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rgbClr val="7F7F7F"/>
              </a:buClr>
              <a:buSzPts val="4400"/>
              <a:buFont typeface="Cambria"/>
              <a:buNone/>
            </a:pPr>
            <a:r>
              <a:rPr b="1" lang="en-US">
                <a:solidFill>
                  <a:srgbClr val="7F7F7F"/>
                </a:solidFill>
                <a:latin typeface="Cambria"/>
                <a:ea typeface="Cambria"/>
                <a:cs typeface="Cambria"/>
                <a:sym typeface="Cambria"/>
              </a:rPr>
              <a:t>The Story of GIS</a:t>
            </a:r>
            <a:endParaRPr>
              <a:solidFill>
                <a:srgbClr val="7F7F7F"/>
              </a:solidFill>
              <a:latin typeface="Cambria"/>
              <a:ea typeface="Cambria"/>
              <a:cs typeface="Cambria"/>
              <a:sym typeface="Cambria"/>
            </a:endParaRPr>
          </a:p>
        </p:txBody>
      </p:sp>
      <p:sp>
        <p:nvSpPr>
          <p:cNvPr id="111" name="Google Shape;111;ga454fb2fa1_0_7"/>
          <p:cNvSpPr txBox="1"/>
          <p:nvPr>
            <p:ph idx="1" type="body"/>
          </p:nvPr>
        </p:nvSpPr>
        <p:spPr>
          <a:xfrm>
            <a:off x="612775" y="1466287"/>
            <a:ext cx="10515600" cy="837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2E75B5"/>
              </a:buClr>
              <a:buSzPts val="3700"/>
              <a:buNone/>
            </a:pPr>
            <a:r>
              <a:rPr b="1" lang="en-US" sz="3700">
                <a:solidFill>
                  <a:srgbClr val="2E75B5"/>
                </a:solidFill>
              </a:rPr>
              <a:t>From Spatial Problem to Creation of first GIS System </a:t>
            </a:r>
            <a:endParaRPr b="1" sz="3700">
              <a:solidFill>
                <a:srgbClr val="2E75B5"/>
              </a:solidFill>
            </a:endParaRPr>
          </a:p>
        </p:txBody>
      </p:sp>
      <p:sp>
        <p:nvSpPr>
          <p:cNvPr id="112" name="Google Shape;112;ga454fb2fa1_0_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Image result for roger f tomlinson" id="113" name="Google Shape;113;ga454fb2fa1_0_7"/>
          <p:cNvPicPr preferRelativeResize="0"/>
          <p:nvPr/>
        </p:nvPicPr>
        <p:blipFill rotWithShape="1">
          <a:blip r:embed="rId3">
            <a:alphaModFix/>
          </a:blip>
          <a:srcRect b="0" l="0" r="0" t="0"/>
          <a:stretch/>
        </p:blipFill>
        <p:spPr>
          <a:xfrm>
            <a:off x="612775" y="2485743"/>
            <a:ext cx="10132921" cy="4053168"/>
          </a:xfrm>
          <a:prstGeom prst="rect">
            <a:avLst/>
          </a:prstGeom>
          <a:noFill/>
          <a:ln>
            <a:noFill/>
          </a:ln>
        </p:spPr>
      </p:pic>
      <p:sp>
        <p:nvSpPr>
          <p:cNvPr id="114" name="Google Shape;114;ga454fb2fa1_0_7"/>
          <p:cNvSpPr txBox="1"/>
          <p:nvPr/>
        </p:nvSpPr>
        <p:spPr>
          <a:xfrm>
            <a:off x="7571011" y="3074425"/>
            <a:ext cx="4111500" cy="8370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rgbClr val="2E75B5"/>
              </a:buClr>
              <a:buSzPts val="2800"/>
              <a:buFont typeface="Arial"/>
              <a:buNone/>
            </a:pPr>
            <a:r>
              <a:rPr b="1" i="0" lang="en-US" sz="2800" u="none" cap="none" strike="noStrike">
                <a:solidFill>
                  <a:srgbClr val="2E75B5"/>
                </a:solidFill>
                <a:latin typeface="Calibri"/>
                <a:ea typeface="Calibri"/>
                <a:cs typeface="Calibri"/>
                <a:sym typeface="Calibri"/>
              </a:rPr>
              <a:t>Dr. Roger F Tomlinson,</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1000"/>
              </a:spcBef>
              <a:spcAft>
                <a:spcPts val="0"/>
              </a:spcAft>
              <a:buClr>
                <a:srgbClr val="2E75B5"/>
              </a:buClr>
              <a:buSzPts val="2800"/>
              <a:buFont typeface="Arial"/>
              <a:buNone/>
            </a:pPr>
            <a:r>
              <a:rPr b="1" i="0" lang="en-US" sz="2800" u="none" cap="none" strike="noStrike">
                <a:solidFill>
                  <a:srgbClr val="2E75B5"/>
                </a:solidFill>
                <a:latin typeface="Calibri"/>
                <a:ea typeface="Calibri"/>
                <a:cs typeface="Calibri"/>
                <a:sym typeface="Calibri"/>
              </a:rPr>
              <a:t>Father of Modern GIS</a:t>
            </a:r>
            <a:endParaRPr b="1" i="0" sz="2800" u="none" cap="none" strike="noStrike">
              <a:solidFill>
                <a:srgbClr val="2E75B5"/>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a454fb2fa1_0_34"/>
          <p:cNvSpPr txBox="1"/>
          <p:nvPr>
            <p:ph type="title"/>
          </p:nvPr>
        </p:nvSpPr>
        <p:spPr>
          <a:xfrm>
            <a:off x="838200" y="403050"/>
            <a:ext cx="10515600" cy="1032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Dr. Roger Tomlinson (1933-2014)</a:t>
            </a:r>
            <a:endParaRPr/>
          </a:p>
        </p:txBody>
      </p:sp>
      <p:sp>
        <p:nvSpPr>
          <p:cNvPr id="121" name="Google Shape;121;ga454fb2fa1_0_34"/>
          <p:cNvSpPr txBox="1"/>
          <p:nvPr>
            <p:ph idx="1" type="body"/>
          </p:nvPr>
        </p:nvSpPr>
        <p:spPr>
          <a:xfrm>
            <a:off x="469800" y="4478525"/>
            <a:ext cx="11252400" cy="22428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Then received MSc. Geography with specialization in glacial geomorphomlogy from McGIll University (Canda) in 1961</a:t>
            </a:r>
            <a:endParaRPr/>
          </a:p>
          <a:p>
            <a:pPr indent="-342900" lvl="0" marL="457200" rtl="0" algn="l">
              <a:spcBef>
                <a:spcPts val="0"/>
              </a:spcBef>
              <a:spcAft>
                <a:spcPts val="0"/>
              </a:spcAft>
              <a:buSzPts val="1800"/>
              <a:buChar char="•"/>
            </a:pPr>
            <a:r>
              <a:rPr lang="en-US"/>
              <a:t>Later received PhD from University College (England) in 1974 with disseration titled </a:t>
            </a:r>
            <a:r>
              <a:rPr i="1" lang="en-US"/>
              <a:t>“The application of electronic computing methods and techniques to the storage, compilation, and assessment of mapped data.”</a:t>
            </a:r>
            <a:endParaRPr i="1"/>
          </a:p>
        </p:txBody>
      </p:sp>
      <p:sp>
        <p:nvSpPr>
          <p:cNvPr id="122" name="Google Shape;122;ga454fb2fa1_0_3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23" name="Google Shape;123;ga454fb2fa1_0_34"/>
          <p:cNvPicPr preferRelativeResize="0"/>
          <p:nvPr/>
        </p:nvPicPr>
        <p:blipFill>
          <a:blip r:embed="rId3">
            <a:alphaModFix/>
          </a:blip>
          <a:stretch>
            <a:fillRect/>
          </a:stretch>
        </p:blipFill>
        <p:spPr>
          <a:xfrm>
            <a:off x="1505300" y="1435350"/>
            <a:ext cx="3334619" cy="2242800"/>
          </a:xfrm>
          <a:prstGeom prst="rect">
            <a:avLst/>
          </a:prstGeom>
          <a:noFill/>
          <a:ln>
            <a:noFill/>
          </a:ln>
        </p:spPr>
      </p:pic>
      <p:sp>
        <p:nvSpPr>
          <p:cNvPr id="124" name="Google Shape;124;ga454fb2fa1_0_34"/>
          <p:cNvSpPr txBox="1"/>
          <p:nvPr>
            <p:ph idx="1" type="body"/>
          </p:nvPr>
        </p:nvSpPr>
        <p:spPr>
          <a:xfrm>
            <a:off x="5234800" y="1215825"/>
            <a:ext cx="6957000" cy="47415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Born in England</a:t>
            </a:r>
            <a:endParaRPr/>
          </a:p>
          <a:p>
            <a:pPr indent="-342900" lvl="0" marL="457200" rtl="0" algn="l">
              <a:spcBef>
                <a:spcPts val="0"/>
              </a:spcBef>
              <a:spcAft>
                <a:spcPts val="0"/>
              </a:spcAft>
              <a:buSzPts val="1800"/>
              <a:buChar char="•"/>
            </a:pPr>
            <a:r>
              <a:rPr lang="en-US"/>
              <a:t>Served as pilot and flying officer where he developed interest in geography</a:t>
            </a:r>
            <a:endParaRPr/>
          </a:p>
          <a:p>
            <a:pPr indent="-342900" lvl="0" marL="457200" rtl="0" algn="l">
              <a:spcBef>
                <a:spcPts val="0"/>
              </a:spcBef>
              <a:spcAft>
                <a:spcPts val="0"/>
              </a:spcAft>
              <a:buSzPts val="1800"/>
              <a:buChar char="•"/>
            </a:pPr>
            <a:r>
              <a:rPr lang="en-US"/>
              <a:t>After military service, received to undergraduate degrees in geography and geology from University of Nottigham(England) in 1957 and Acadia University (Canada) in 1960 respectively</a:t>
            </a:r>
            <a:endParaRPr/>
          </a:p>
          <a:p>
            <a:pPr indent="-342900" lvl="0" marL="457200" rtl="0" algn="l">
              <a:spcBef>
                <a:spcPts val="0"/>
              </a:spcBef>
              <a:spcAft>
                <a:spcPts val="0"/>
              </a:spcAft>
              <a:buSzPts val="1800"/>
              <a:buChar char="•"/>
            </a:pPr>
            <a:r>
              <a:t/>
            </a:r>
            <a:endParaRPr i="1"/>
          </a:p>
        </p:txBody>
      </p:sp>
      <p:sp>
        <p:nvSpPr>
          <p:cNvPr id="125" name="Google Shape;125;ga454fb2fa1_0_34"/>
          <p:cNvSpPr txBox="1"/>
          <p:nvPr>
            <p:ph type="title"/>
          </p:nvPr>
        </p:nvSpPr>
        <p:spPr>
          <a:xfrm>
            <a:off x="8865371" y="232575"/>
            <a:ext cx="2817300" cy="8361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rgbClr val="7F7F7F"/>
              </a:buClr>
              <a:buSzPts val="4400"/>
              <a:buFont typeface="Cambria"/>
              <a:buNone/>
            </a:pPr>
            <a:r>
              <a:rPr b="1" lang="en-US" sz="2500">
                <a:solidFill>
                  <a:srgbClr val="7F7F7F"/>
                </a:solidFill>
                <a:latin typeface="Cambria"/>
                <a:ea typeface="Cambria"/>
                <a:cs typeface="Cambria"/>
                <a:sym typeface="Cambria"/>
              </a:rPr>
              <a:t>The Story of GIS</a:t>
            </a:r>
            <a:endParaRPr sz="2500">
              <a:solidFill>
                <a:srgbClr val="7F7F7F"/>
              </a:solidFill>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a454fb2fa1_0_41"/>
          <p:cNvSpPr txBox="1"/>
          <p:nvPr>
            <p:ph idx="1" type="body"/>
          </p:nvPr>
        </p:nvSpPr>
        <p:spPr>
          <a:xfrm>
            <a:off x="838200" y="1215825"/>
            <a:ext cx="10515600" cy="36813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In early 1960s worked for Ottawa, Canada based Spartan Air Services which had a contract to identify best location for planting trees for pulp production as native trees were not suitable for pulp production.</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Char char="•"/>
            </a:pPr>
            <a:r>
              <a:rPr lang="en-US"/>
              <a:t>During these times, </a:t>
            </a:r>
            <a:r>
              <a:rPr b="1" lang="en-US"/>
              <a:t>Sieve Mapping </a:t>
            </a:r>
            <a:r>
              <a:rPr lang="en-US"/>
              <a:t> was used for finding suitable areas for any particular purpose.</a:t>
            </a:r>
            <a:endParaRPr/>
          </a:p>
        </p:txBody>
      </p:sp>
      <p:sp>
        <p:nvSpPr>
          <p:cNvPr id="132" name="Google Shape;132;ga454fb2fa1_0_4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3" name="Google Shape;133;ga454fb2fa1_0_41"/>
          <p:cNvSpPr txBox="1"/>
          <p:nvPr>
            <p:ph type="title"/>
          </p:nvPr>
        </p:nvSpPr>
        <p:spPr>
          <a:xfrm>
            <a:off x="8865371" y="232575"/>
            <a:ext cx="2817300" cy="8361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rgbClr val="7F7F7F"/>
              </a:buClr>
              <a:buSzPts val="4400"/>
              <a:buFont typeface="Cambria"/>
              <a:buNone/>
            </a:pPr>
            <a:r>
              <a:rPr b="1" lang="en-US" sz="2500">
                <a:solidFill>
                  <a:srgbClr val="7F7F7F"/>
                </a:solidFill>
                <a:latin typeface="Cambria"/>
                <a:ea typeface="Cambria"/>
                <a:cs typeface="Cambria"/>
                <a:sym typeface="Cambria"/>
              </a:rPr>
              <a:t>The Story of GIS</a:t>
            </a:r>
            <a:endParaRPr sz="2500">
              <a:solidFill>
                <a:srgbClr val="7F7F7F"/>
              </a:solidFill>
              <a:latin typeface="Cambria"/>
              <a:ea typeface="Cambria"/>
              <a:cs typeface="Cambria"/>
              <a:sym typeface="Cambr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a454fb2fa1_0_15"/>
          <p:cNvSpPr txBox="1"/>
          <p:nvPr>
            <p:ph type="title"/>
          </p:nvPr>
        </p:nvSpPr>
        <p:spPr>
          <a:xfrm>
            <a:off x="529399" y="435737"/>
            <a:ext cx="97890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E75B5"/>
              </a:buClr>
              <a:buSzPts val="2800"/>
              <a:buFont typeface="Cambria"/>
              <a:buNone/>
            </a:pPr>
            <a:r>
              <a:rPr b="1" lang="en-US" sz="2800">
                <a:solidFill>
                  <a:srgbClr val="2E75B5"/>
                </a:solidFill>
                <a:latin typeface="Cambria"/>
                <a:ea typeface="Cambria"/>
                <a:cs typeface="Cambria"/>
                <a:sym typeface="Cambria"/>
              </a:rPr>
              <a:t>Suitability analysis for plantation for wood pulp in Kenya</a:t>
            </a:r>
            <a:endParaRPr b="1" sz="2800">
              <a:solidFill>
                <a:srgbClr val="2E75B5"/>
              </a:solidFill>
              <a:latin typeface="Cambria"/>
              <a:ea typeface="Cambria"/>
              <a:cs typeface="Cambria"/>
              <a:sym typeface="Cambria"/>
            </a:endParaRPr>
          </a:p>
        </p:txBody>
      </p:sp>
      <p:sp>
        <p:nvSpPr>
          <p:cNvPr id="139" name="Google Shape;139;ga454fb2fa1_0_15"/>
          <p:cNvSpPr txBox="1"/>
          <p:nvPr>
            <p:ph idx="1" type="body"/>
          </p:nvPr>
        </p:nvSpPr>
        <p:spPr>
          <a:xfrm>
            <a:off x="765775" y="1935600"/>
            <a:ext cx="4620900" cy="27303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1000"/>
              </a:spcBef>
              <a:spcAft>
                <a:spcPts val="0"/>
              </a:spcAft>
              <a:buClr>
                <a:schemeClr val="dk1"/>
              </a:buClr>
              <a:buSzPts val="2800"/>
              <a:buChar char="●"/>
            </a:pPr>
            <a:r>
              <a:rPr b="1" lang="en-US"/>
              <a:t>Soil </a:t>
            </a:r>
            <a:endParaRPr b="1"/>
          </a:p>
          <a:p>
            <a:pPr indent="-228600" lvl="0" marL="228600" rtl="0" algn="l">
              <a:lnSpc>
                <a:spcPct val="90000"/>
              </a:lnSpc>
              <a:spcBef>
                <a:spcPts val="1000"/>
              </a:spcBef>
              <a:spcAft>
                <a:spcPts val="0"/>
              </a:spcAft>
              <a:buClr>
                <a:schemeClr val="dk1"/>
              </a:buClr>
              <a:buSzPts val="2800"/>
              <a:buChar char="●"/>
            </a:pPr>
            <a:r>
              <a:rPr b="1" lang="en-US"/>
              <a:t>Slope</a:t>
            </a:r>
            <a:endParaRPr b="1"/>
          </a:p>
          <a:p>
            <a:pPr indent="-228600" lvl="0" marL="228600" rtl="0" algn="l">
              <a:lnSpc>
                <a:spcPct val="90000"/>
              </a:lnSpc>
              <a:spcBef>
                <a:spcPts val="1000"/>
              </a:spcBef>
              <a:spcAft>
                <a:spcPts val="0"/>
              </a:spcAft>
              <a:buClr>
                <a:schemeClr val="dk1"/>
              </a:buClr>
              <a:buSzPts val="2800"/>
              <a:buChar char="●"/>
            </a:pPr>
            <a:r>
              <a:rPr b="1" lang="en-US"/>
              <a:t>Indigenous tribe</a:t>
            </a:r>
            <a:endParaRPr b="1"/>
          </a:p>
          <a:p>
            <a:pPr indent="-228600" lvl="0" marL="228600" rtl="0" algn="l">
              <a:lnSpc>
                <a:spcPct val="90000"/>
              </a:lnSpc>
              <a:spcBef>
                <a:spcPts val="1000"/>
              </a:spcBef>
              <a:spcAft>
                <a:spcPts val="0"/>
              </a:spcAft>
              <a:buClr>
                <a:schemeClr val="dk1"/>
              </a:buClr>
              <a:buSzPts val="2800"/>
              <a:buChar char="●"/>
            </a:pPr>
            <a:r>
              <a:rPr b="1" lang="en-US"/>
              <a:t>Elephant migration route</a:t>
            </a:r>
            <a:endParaRPr b="1"/>
          </a:p>
          <a:p>
            <a:pPr indent="0" lvl="0" marL="457200" rtl="0" algn="l">
              <a:lnSpc>
                <a:spcPct val="90000"/>
              </a:lnSpc>
              <a:spcBef>
                <a:spcPts val="1000"/>
              </a:spcBef>
              <a:spcAft>
                <a:spcPts val="0"/>
              </a:spcAft>
              <a:buNone/>
            </a:pPr>
            <a:r>
              <a:t/>
            </a:r>
            <a:endParaRPr b="1"/>
          </a:p>
        </p:txBody>
      </p:sp>
      <p:sp>
        <p:nvSpPr>
          <p:cNvPr id="140" name="Google Shape;140;ga454fb2fa1_0_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1" name="Google Shape;141;ga454fb2fa1_0_15"/>
          <p:cNvSpPr txBox="1"/>
          <p:nvPr>
            <p:ph type="title"/>
          </p:nvPr>
        </p:nvSpPr>
        <p:spPr>
          <a:xfrm>
            <a:off x="8865371" y="232575"/>
            <a:ext cx="2817300" cy="8361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rgbClr val="7F7F7F"/>
              </a:buClr>
              <a:buSzPts val="4400"/>
              <a:buFont typeface="Cambria"/>
              <a:buNone/>
            </a:pPr>
            <a:r>
              <a:rPr b="1" lang="en-US" sz="2500">
                <a:solidFill>
                  <a:srgbClr val="7F7F7F"/>
                </a:solidFill>
                <a:latin typeface="Cambria"/>
                <a:ea typeface="Cambria"/>
                <a:cs typeface="Cambria"/>
                <a:sym typeface="Cambria"/>
              </a:rPr>
              <a:t>The Story of GIS</a:t>
            </a:r>
            <a:endParaRPr sz="2500">
              <a:solidFill>
                <a:srgbClr val="7F7F7F"/>
              </a:solidFill>
              <a:latin typeface="Cambria"/>
              <a:ea typeface="Cambria"/>
              <a:cs typeface="Cambria"/>
              <a:sym typeface="Cambria"/>
            </a:endParaRPr>
          </a:p>
        </p:txBody>
      </p:sp>
      <p:sp>
        <p:nvSpPr>
          <p:cNvPr id="142" name="Google Shape;142;ga454fb2fa1_0_15"/>
          <p:cNvSpPr txBox="1"/>
          <p:nvPr>
            <p:ph idx="1" type="body"/>
          </p:nvPr>
        </p:nvSpPr>
        <p:spPr>
          <a:xfrm>
            <a:off x="5893375" y="1935600"/>
            <a:ext cx="4935900" cy="27303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1000"/>
              </a:spcBef>
              <a:spcAft>
                <a:spcPts val="0"/>
              </a:spcAft>
              <a:buClr>
                <a:schemeClr val="dk1"/>
              </a:buClr>
              <a:buSzPts val="2800"/>
              <a:buChar char="●"/>
            </a:pPr>
            <a:r>
              <a:rPr b="1" lang="en-US"/>
              <a:t>Monkey habitats</a:t>
            </a:r>
            <a:endParaRPr b="1"/>
          </a:p>
          <a:p>
            <a:pPr indent="-228600" lvl="0" marL="228600" rtl="0" algn="l">
              <a:lnSpc>
                <a:spcPct val="90000"/>
              </a:lnSpc>
              <a:spcBef>
                <a:spcPts val="1000"/>
              </a:spcBef>
              <a:spcAft>
                <a:spcPts val="0"/>
              </a:spcAft>
              <a:buClr>
                <a:schemeClr val="dk1"/>
              </a:buClr>
              <a:buSzPts val="2800"/>
              <a:buChar char="●"/>
            </a:pPr>
            <a:r>
              <a:rPr b="1" lang="en-US"/>
              <a:t>Rainfall</a:t>
            </a:r>
            <a:endParaRPr b="1"/>
          </a:p>
          <a:p>
            <a:pPr indent="-228600" lvl="0" marL="228600" rtl="0" algn="l">
              <a:lnSpc>
                <a:spcPct val="90000"/>
              </a:lnSpc>
              <a:spcBef>
                <a:spcPts val="1000"/>
              </a:spcBef>
              <a:spcAft>
                <a:spcPts val="0"/>
              </a:spcAft>
              <a:buClr>
                <a:schemeClr val="dk1"/>
              </a:buClr>
              <a:buSzPts val="2800"/>
              <a:buChar char="●"/>
            </a:pPr>
            <a:r>
              <a:rPr b="1" lang="en-US"/>
              <a:t>Base maps with routes, rivers and bridges</a:t>
            </a:r>
            <a:endParaRPr b="1"/>
          </a:p>
        </p:txBody>
      </p:sp>
      <p:sp>
        <p:nvSpPr>
          <p:cNvPr id="143" name="Google Shape;143;ga454fb2fa1_0_15"/>
          <p:cNvSpPr txBox="1"/>
          <p:nvPr>
            <p:ph idx="1" type="body"/>
          </p:nvPr>
        </p:nvSpPr>
        <p:spPr>
          <a:xfrm>
            <a:off x="765775" y="4840075"/>
            <a:ext cx="10716900" cy="1187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en-US"/>
              <a:t>Sieve mapping  was too laborious, time consuming and expensive.</a:t>
            </a:r>
            <a:endParaRPr/>
          </a:p>
          <a:p>
            <a:pPr indent="0" lvl="0" marL="457200" rtl="0" algn="l">
              <a:lnSpc>
                <a:spcPct val="90000"/>
              </a:lnSpc>
              <a:spcBef>
                <a:spcPts val="1000"/>
              </a:spcBef>
              <a:spcAft>
                <a:spcPts val="0"/>
              </a:spcAft>
              <a:buNone/>
            </a:pPr>
            <a:r>
              <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a454fb2fa1_0_6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9" name="Google Shape;149;ga454fb2fa1_0_67"/>
          <p:cNvSpPr txBox="1"/>
          <p:nvPr>
            <p:ph type="title"/>
          </p:nvPr>
        </p:nvSpPr>
        <p:spPr>
          <a:xfrm>
            <a:off x="8865371" y="232575"/>
            <a:ext cx="2817300" cy="8361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rgbClr val="7F7F7F"/>
              </a:buClr>
              <a:buSzPts val="4400"/>
              <a:buFont typeface="Cambria"/>
              <a:buNone/>
            </a:pPr>
            <a:r>
              <a:rPr b="1" lang="en-US" sz="2500">
                <a:solidFill>
                  <a:srgbClr val="7F7F7F"/>
                </a:solidFill>
                <a:latin typeface="Cambria"/>
                <a:ea typeface="Cambria"/>
                <a:cs typeface="Cambria"/>
                <a:sym typeface="Cambria"/>
              </a:rPr>
              <a:t>The Story of GIS</a:t>
            </a:r>
            <a:endParaRPr sz="2500">
              <a:solidFill>
                <a:srgbClr val="7F7F7F"/>
              </a:solidFill>
              <a:latin typeface="Cambria"/>
              <a:ea typeface="Cambria"/>
              <a:cs typeface="Cambria"/>
              <a:sym typeface="Cambria"/>
            </a:endParaRPr>
          </a:p>
        </p:txBody>
      </p:sp>
      <p:sp>
        <p:nvSpPr>
          <p:cNvPr id="150" name="Google Shape;150;ga454fb2fa1_0_67"/>
          <p:cNvSpPr txBox="1"/>
          <p:nvPr>
            <p:ph idx="1" type="body"/>
          </p:nvPr>
        </p:nvSpPr>
        <p:spPr>
          <a:xfrm>
            <a:off x="636900" y="1192625"/>
            <a:ext cx="10716900" cy="50391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b="1" lang="en-US"/>
              <a:t>Tomlinson digitized the maps by assigning values to the different map layers and fed them to computer.</a:t>
            </a:r>
            <a:endParaRPr b="1"/>
          </a:p>
          <a:p>
            <a:pPr indent="0" lvl="0" marL="457200" rtl="0" algn="l">
              <a:lnSpc>
                <a:spcPct val="90000"/>
              </a:lnSpc>
              <a:spcBef>
                <a:spcPts val="1000"/>
              </a:spcBef>
              <a:spcAft>
                <a:spcPts val="0"/>
              </a:spcAft>
              <a:buNone/>
            </a:pPr>
            <a:r>
              <a:t/>
            </a:r>
            <a:endParaRPr b="1"/>
          </a:p>
          <a:p>
            <a:pPr indent="-342900" lvl="0" marL="457200" rtl="0" algn="l">
              <a:lnSpc>
                <a:spcPct val="90000"/>
              </a:lnSpc>
              <a:spcBef>
                <a:spcPts val="1000"/>
              </a:spcBef>
              <a:spcAft>
                <a:spcPts val="0"/>
              </a:spcAft>
              <a:buSzPts val="1800"/>
              <a:buChar char="•"/>
            </a:pPr>
            <a:r>
              <a:rPr b="1" lang="en-US"/>
              <a:t>The computer did the </a:t>
            </a:r>
            <a:r>
              <a:rPr b="1" lang="en-US"/>
              <a:t>comparisons</a:t>
            </a:r>
            <a:r>
              <a:rPr b="1" lang="en-US"/>
              <a:t> and plot the results. </a:t>
            </a:r>
            <a:endParaRPr b="1"/>
          </a:p>
          <a:p>
            <a:pPr indent="0" lvl="0" marL="457200" rtl="0" algn="l">
              <a:lnSpc>
                <a:spcPct val="90000"/>
              </a:lnSpc>
              <a:spcBef>
                <a:spcPts val="1000"/>
              </a:spcBef>
              <a:spcAft>
                <a:spcPts val="0"/>
              </a:spcAft>
              <a:buNone/>
            </a:pPr>
            <a:r>
              <a:t/>
            </a:r>
            <a:endParaRPr b="1"/>
          </a:p>
          <a:p>
            <a:pPr indent="-342900" lvl="0" marL="457200" rtl="0" algn="l">
              <a:lnSpc>
                <a:spcPct val="90000"/>
              </a:lnSpc>
              <a:spcBef>
                <a:spcPts val="1000"/>
              </a:spcBef>
              <a:spcAft>
                <a:spcPts val="0"/>
              </a:spcAft>
              <a:buSzPts val="1800"/>
              <a:buChar char="•"/>
            </a:pPr>
            <a:r>
              <a:rPr b="1" lang="en-US"/>
              <a:t>This idea worked wonderfully and Tomlinson thought it had huge potential.</a:t>
            </a:r>
            <a:endParaRPr b="1"/>
          </a:p>
          <a:p>
            <a:pPr indent="0" lvl="0" marL="457200" rtl="0" algn="l">
              <a:lnSpc>
                <a:spcPct val="90000"/>
              </a:lnSpc>
              <a:spcBef>
                <a:spcPts val="1000"/>
              </a:spcBef>
              <a:spcAft>
                <a:spcPts val="0"/>
              </a:spcAft>
              <a:buNone/>
            </a:pPr>
            <a:r>
              <a:t/>
            </a:r>
            <a:endParaRPr b="1"/>
          </a:p>
          <a:p>
            <a:pPr indent="-342900" lvl="0" marL="457200" rtl="0" algn="l">
              <a:lnSpc>
                <a:spcPct val="90000"/>
              </a:lnSpc>
              <a:spcBef>
                <a:spcPts val="1000"/>
              </a:spcBef>
              <a:spcAft>
                <a:spcPts val="0"/>
              </a:spcAft>
              <a:buSzPts val="1800"/>
              <a:buChar char="•"/>
            </a:pPr>
            <a:r>
              <a:rPr b="1" lang="en-US"/>
              <a:t>He contacted contemporary software companies. They appreciated the idea but felt there was no sufficient market.</a:t>
            </a:r>
            <a:endParaRPr b="1"/>
          </a:p>
          <a:p>
            <a:pPr indent="0" lvl="0" marL="0" rtl="0" algn="l">
              <a:lnSpc>
                <a:spcPct val="90000"/>
              </a:lnSpc>
              <a:spcBef>
                <a:spcPts val="1000"/>
              </a:spcBef>
              <a:spcAft>
                <a:spcPts val="0"/>
              </a:spcAft>
              <a:buNone/>
            </a:pPr>
            <a:r>
              <a:t/>
            </a:r>
            <a:endParaRPr b="1"/>
          </a:p>
          <a:p>
            <a:pPr indent="0" lvl="0" marL="457200" rtl="0" algn="l">
              <a:lnSpc>
                <a:spcPct val="90000"/>
              </a:lnSpc>
              <a:spcBef>
                <a:spcPts val="1000"/>
              </a:spcBef>
              <a:spcAft>
                <a:spcPts val="0"/>
              </a:spcAft>
              <a:buNone/>
            </a:pPr>
            <a:r>
              <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a454fb2fa1_0_7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6" name="Google Shape;156;ga454fb2fa1_0_76"/>
          <p:cNvSpPr txBox="1"/>
          <p:nvPr>
            <p:ph type="title"/>
          </p:nvPr>
        </p:nvSpPr>
        <p:spPr>
          <a:xfrm>
            <a:off x="8865371" y="232575"/>
            <a:ext cx="2817300" cy="8361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rgbClr val="7F7F7F"/>
              </a:buClr>
              <a:buSzPts val="4400"/>
              <a:buFont typeface="Cambria"/>
              <a:buNone/>
            </a:pPr>
            <a:r>
              <a:rPr b="1" lang="en-US" sz="2500">
                <a:solidFill>
                  <a:srgbClr val="7F7F7F"/>
                </a:solidFill>
                <a:latin typeface="Cambria"/>
                <a:ea typeface="Cambria"/>
                <a:cs typeface="Cambria"/>
                <a:sym typeface="Cambria"/>
              </a:rPr>
              <a:t>The Story of GIS</a:t>
            </a:r>
            <a:endParaRPr sz="2500">
              <a:solidFill>
                <a:srgbClr val="7F7F7F"/>
              </a:solidFill>
              <a:latin typeface="Cambria"/>
              <a:ea typeface="Cambria"/>
              <a:cs typeface="Cambria"/>
              <a:sym typeface="Cambria"/>
            </a:endParaRPr>
          </a:p>
        </p:txBody>
      </p:sp>
      <p:sp>
        <p:nvSpPr>
          <p:cNvPr id="157" name="Google Shape;157;ga454fb2fa1_0_76"/>
          <p:cNvSpPr txBox="1"/>
          <p:nvPr>
            <p:ph idx="1" type="body"/>
          </p:nvPr>
        </p:nvSpPr>
        <p:spPr>
          <a:xfrm>
            <a:off x="636900" y="1192625"/>
            <a:ext cx="10716900" cy="1914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a:t>Luckily, Tomlinson met</a:t>
            </a:r>
            <a:r>
              <a:rPr b="1" lang="en-US"/>
              <a:t> Lee Pratt</a:t>
            </a:r>
            <a:r>
              <a:rPr lang="en-US"/>
              <a:t> on an airplane in 1962 who was head of Canada Land Inventory.</a:t>
            </a:r>
            <a:endParaRPr/>
          </a:p>
          <a:p>
            <a:pPr indent="-342900" lvl="0" marL="457200" rtl="0" algn="l">
              <a:lnSpc>
                <a:spcPct val="90000"/>
              </a:lnSpc>
              <a:spcBef>
                <a:spcPts val="0"/>
              </a:spcBef>
              <a:spcAft>
                <a:spcPts val="0"/>
              </a:spcAft>
              <a:buSzPts val="1800"/>
              <a:buChar char="•"/>
            </a:pPr>
            <a:r>
              <a:rPr lang="en-US"/>
              <a:t>Canada Land Inventory was trying to help 600,000 farmers and trying to find answer to the following:</a:t>
            </a:r>
            <a:endParaRPr/>
          </a:p>
          <a:p>
            <a:pPr indent="0" lvl="0" marL="0" rtl="0" algn="l">
              <a:lnSpc>
                <a:spcPct val="90000"/>
              </a:lnSpc>
              <a:spcBef>
                <a:spcPts val="1000"/>
              </a:spcBef>
              <a:spcAft>
                <a:spcPts val="0"/>
              </a:spcAft>
              <a:buNone/>
            </a:pPr>
            <a:r>
              <a:t/>
            </a:r>
            <a:endParaRPr/>
          </a:p>
          <a:p>
            <a:pPr indent="0" lvl="0" marL="457200" rtl="0" algn="l">
              <a:lnSpc>
                <a:spcPct val="90000"/>
              </a:lnSpc>
              <a:spcBef>
                <a:spcPts val="1000"/>
              </a:spcBef>
              <a:spcAft>
                <a:spcPts val="0"/>
              </a:spcAft>
              <a:buNone/>
            </a:pPr>
            <a:r>
              <a:t/>
            </a:r>
            <a:endParaRPr/>
          </a:p>
        </p:txBody>
      </p:sp>
      <p:sp>
        <p:nvSpPr>
          <p:cNvPr id="158" name="Google Shape;158;ga454fb2fa1_0_76"/>
          <p:cNvSpPr txBox="1"/>
          <p:nvPr>
            <p:ph idx="1" type="body"/>
          </p:nvPr>
        </p:nvSpPr>
        <p:spPr>
          <a:xfrm>
            <a:off x="737550" y="3107225"/>
            <a:ext cx="10716900" cy="2606700"/>
          </a:xfrm>
          <a:prstGeom prst="rect">
            <a:avLst/>
          </a:prstGeom>
          <a:noFill/>
          <a:ln>
            <a:noFill/>
          </a:ln>
        </p:spPr>
        <p:txBody>
          <a:bodyPr anchorCtr="0" anchor="t" bIns="45700" lIns="91425" spcFirstLastPara="1" rIns="91425" wrap="square" tIns="45700">
            <a:noAutofit/>
          </a:bodyPr>
          <a:lstStyle/>
          <a:p>
            <a:pPr indent="0" lvl="0" marL="457200" rtl="0" algn="l">
              <a:lnSpc>
                <a:spcPct val="90000"/>
              </a:lnSpc>
              <a:spcBef>
                <a:spcPts val="1000"/>
              </a:spcBef>
              <a:spcAft>
                <a:spcPts val="0"/>
              </a:spcAft>
              <a:buNone/>
            </a:pPr>
            <a:r>
              <a:rPr i="1" lang="en-US" sz="2250">
                <a:highlight>
                  <a:srgbClr val="FFFFFF"/>
                </a:highlight>
                <a:latin typeface="Verdana"/>
                <a:ea typeface="Verdana"/>
                <a:cs typeface="Verdana"/>
                <a:sym typeface="Verdana"/>
              </a:rPr>
              <a:t>“</a:t>
            </a:r>
            <a:r>
              <a:rPr b="1" i="1" lang="en-US" sz="2250">
                <a:highlight>
                  <a:srgbClr val="FFFFFF"/>
                </a:highlight>
                <a:latin typeface="Verdana"/>
                <a:ea typeface="Verdana"/>
                <a:cs typeface="Verdana"/>
                <a:sym typeface="Verdana"/>
              </a:rPr>
              <a:t> What do we actually know about this farmland? We also needed to know, Could the land be used for other things such as recreation or plantations? What does the census say about the income of these farmers? What about their level of education? Can we educate ourselves out of this problem? Where should we put schools? “</a:t>
            </a:r>
            <a:endParaRPr b="1" i="1" sz="41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